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1C4CF-9F39-45D0-BB0D-EF26F732BD1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E10A8-336A-407C-9B90-9D9B52800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5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0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8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9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4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3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7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6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8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10CCC-2DBA-4CD4-9510-B56CB56A792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50028-C98D-4041-9C51-7C6EB60B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9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ditudemag.com/sluggish-cognitive-tempo-sct-symptoms-treatments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m5.org/ProposedRevision/Pages/proposedrevision.aspx?rid=383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15374416.2012.73425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ditudemag.com/sluggish-cognitive-tempo-sct-symptoms-treatments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sycnet.apa.org/doi/10.1037/pas0000476" TargetMode="External"/><Relationship Id="rId2" Type="http://schemas.openxmlformats.org/officeDocument/2006/relationships/hyperlink" Target="https://doi.org/10.1177/1087054716682337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+mn-lt"/>
              </a:rPr>
              <a:t>Attention-Deficit/Hyperactivity Disorder, Inattentive Presentation (Restrictive)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25267"/>
            <a:ext cx="6858000" cy="385762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2968-28B9-4F29-ACC2-06130C6147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2548" y="0"/>
            <a:ext cx="11906054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AD/HD, Mind Wandering, Depression and Rumination</a:t>
            </a:r>
            <a:endParaRPr lang="en-US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22548" y="1234911"/>
            <a:ext cx="5897252" cy="49420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 US and Dutch study found: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Adults with inattentive AD/HD have significantly more Mind Wandering than those with AD/HD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/>
              <a:t>This had a negative effect on their reading comprehension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err="1" smtClean="0"/>
              <a:t>Inattentives</a:t>
            </a:r>
            <a:r>
              <a:rPr lang="en-US" b="1" dirty="0" smtClean="0"/>
              <a:t> had more depression and rumination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Working memory the same in both groups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Determined mind wandering related to  rumination and depression in inattentive group, not working memory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172200" y="1234911"/>
            <a:ext cx="5856402" cy="49420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Concluded that Mindfulness and CBT may help</a:t>
            </a:r>
          </a:p>
          <a:p>
            <a:pPr marL="0" indent="0">
              <a:buNone/>
            </a:pPr>
            <a:r>
              <a:rPr lang="en-US" sz="1800" b="1" dirty="0"/>
              <a:t>Jonkman, L.M. et al. (July 24, 2017). Mind wandering during attention performance: Effects of ADHD-inattention symptomatology, negative mood, ruminative response style and working memory capacity. </a:t>
            </a:r>
            <a:r>
              <a:rPr lang="en-US" sz="1800" b="1" u="sng" dirty="0" err="1"/>
              <a:t>PLoS</a:t>
            </a:r>
            <a:r>
              <a:rPr lang="en-US" sz="1800" b="1" u="sng" dirty="0"/>
              <a:t> One</a:t>
            </a:r>
            <a:r>
              <a:rPr lang="en-US" sz="1800" b="1" dirty="0"/>
              <a:t>. DOI: 10.1371/journal.pone.0181213. </a:t>
            </a:r>
            <a:r>
              <a:rPr lang="en-US" sz="1800" b="1" dirty="0" err="1"/>
              <a:t>eCollection</a:t>
            </a:r>
            <a:r>
              <a:rPr lang="en-US" sz="1800" b="1" dirty="0"/>
              <a:t> 2017. </a:t>
            </a:r>
          </a:p>
          <a:p>
            <a:pPr marL="0" indent="0">
              <a:buNone/>
            </a:pPr>
            <a:endParaRPr lang="en-US" sz="18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+mn-lt"/>
              </a:rPr>
              <a:t>Pathological Mind Wandering and CDS/SCT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“We propose that it is well past time for mind wandering and SCT to</a:t>
            </a:r>
          </a:p>
          <a:p>
            <a:pPr marL="0" indent="0">
              <a:buNone/>
            </a:pPr>
            <a:r>
              <a:rPr lang="en-US" b="1" dirty="0"/>
              <a:t>cease operating in parallel research silos, and instead, to integrate</a:t>
            </a:r>
          </a:p>
          <a:p>
            <a:pPr marL="0" indent="0">
              <a:buNone/>
            </a:pPr>
            <a:r>
              <a:rPr lang="en-US" b="1" dirty="0"/>
              <a:t>these fields in an effort to better understand the nature, impacts, and</a:t>
            </a:r>
          </a:p>
          <a:p>
            <a:pPr marL="0" indent="0">
              <a:buNone/>
            </a:pPr>
            <a:r>
              <a:rPr lang="en-US" b="1" dirty="0"/>
              <a:t>intervention strategies for individuals who experience excessive</a:t>
            </a:r>
          </a:p>
          <a:p>
            <a:pPr marL="0" indent="0">
              <a:buNone/>
            </a:pPr>
            <a:r>
              <a:rPr lang="en-US" b="1" dirty="0"/>
              <a:t>d</a:t>
            </a:r>
            <a:r>
              <a:rPr lang="en-US" b="1" dirty="0" smtClean="0"/>
              <a:t>aydreaming.”</a:t>
            </a:r>
          </a:p>
          <a:p>
            <a:pPr marL="0" indent="0">
              <a:buNone/>
            </a:pPr>
            <a:r>
              <a:rPr lang="en-US" b="1" dirty="0" smtClean="0"/>
              <a:t>The authors continued by saying mind wandering may make those with SCT more creative than those without the disorder.</a:t>
            </a:r>
          </a:p>
          <a:p>
            <a:pPr marL="0" indent="0">
              <a:buNone/>
            </a:pPr>
            <a:r>
              <a:rPr lang="en-US" sz="1900" b="1" dirty="0" smtClean="0"/>
              <a:t>Becker, S.P. and Barkley, R.A. </a:t>
            </a:r>
            <a:r>
              <a:rPr lang="en-US" sz="1900" b="1" dirty="0"/>
              <a:t>(January 20, 2021). Field of daydreams? Integrating mind wandering in the </a:t>
            </a:r>
            <a:r>
              <a:rPr lang="en-US" sz="1900" b="1" dirty="0" smtClean="0"/>
              <a:t>study of </a:t>
            </a:r>
            <a:r>
              <a:rPr lang="en-US" sz="1900" b="1" dirty="0"/>
              <a:t>sluggish cognitive tempo and </a:t>
            </a:r>
            <a:r>
              <a:rPr lang="en-US" sz="1900" b="1" dirty="0" smtClean="0"/>
              <a:t>ADHD. JCPP Advances. </a:t>
            </a:r>
            <a:r>
              <a:rPr lang="en-US" sz="1900" b="1" dirty="0"/>
              <a:t>DOI: </a:t>
            </a:r>
            <a:r>
              <a:rPr lang="en-US" sz="1900" b="1" dirty="0" smtClean="0">
                <a:solidFill>
                  <a:schemeClr val="accent1"/>
                </a:solidFill>
              </a:rPr>
              <a:t>10.1111/jcv2.12002</a:t>
            </a:r>
            <a:r>
              <a:rPr lang="en-US" sz="1900" b="1" dirty="0" smtClean="0"/>
              <a:t>.</a:t>
            </a:r>
            <a:endParaRPr lang="en-US" sz="19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A9B7-8E12-45F8-B826-0CC18624DB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9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+mn-lt"/>
              </a:rPr>
              <a:t>Accommodations for Adults with SCT</a:t>
            </a:r>
            <a:br>
              <a:rPr lang="en-US" b="1" dirty="0" smtClean="0">
                <a:solidFill>
                  <a:schemeClr val="accent5"/>
                </a:solidFill>
                <a:latin typeface="+mn-lt"/>
              </a:rPr>
            </a:br>
            <a:r>
              <a:rPr lang="en-US" b="1" dirty="0" smtClean="0">
                <a:solidFill>
                  <a:schemeClr val="accent5"/>
                </a:solidFill>
                <a:latin typeface="+mn-lt"/>
              </a:rPr>
              <a:t>(Slow Processors)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Accommodations: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Extended time on tests, </a:t>
            </a:r>
            <a:r>
              <a:rPr lang="en-US" b="1" dirty="0" smtClean="0"/>
              <a:t>projects </a:t>
            </a:r>
            <a:r>
              <a:rPr lang="en-US" b="1" dirty="0"/>
              <a:t>and 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Seek </a:t>
            </a:r>
            <a:r>
              <a:rPr lang="en-US" b="1" dirty="0"/>
              <a:t>work environments without significant time restraints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Stay away from “performance” situations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CBT may be helpful – want </a:t>
            </a:r>
            <a:r>
              <a:rPr lang="en-US" b="1" dirty="0" smtClean="0"/>
              <a:t>friends, more </a:t>
            </a:r>
            <a:r>
              <a:rPr lang="en-US" b="1" dirty="0"/>
              <a:t>self aware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Allow them “Rest Time”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Give time to process; an extra 30 seconds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Notes and </a:t>
            </a:r>
            <a:r>
              <a:rPr lang="en-US" b="1" dirty="0" smtClean="0"/>
              <a:t>tapes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Repeated check-ins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Job Coaching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1" dirty="0"/>
              <a:t>Goldrich, C. (2017). </a:t>
            </a:r>
            <a:r>
              <a:rPr lang="en-US" sz="2000" b="1" u="sng" dirty="0"/>
              <a:t>Executive Functions and ADHD in Children</a:t>
            </a:r>
            <a:r>
              <a:rPr lang="en-US" sz="2000" b="1" dirty="0"/>
              <a:t>. Seminar Presented by PESI, Inc., Eau Clare, WI.</a:t>
            </a: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+mn-lt"/>
              </a:rPr>
              <a:t>Treatment Options for Adults with Sluggish Cognitive Tempo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There is no accepted treatment for SCT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No medications have been found to help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You can take care of symptoms that may overlap with AD/HD: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Sadness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Anxiety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Cognitive Behavioral Therapy and SSRI medications may help with sadness and anxiety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Luvox (</a:t>
            </a:r>
            <a:r>
              <a:rPr lang="en-US" b="1" dirty="0" smtClean="0"/>
              <a:t>Fluvoxamine) may help with mind wandering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Concentration and lethargy may be helped with exercise, good sleep and healthy eating</a:t>
            </a:r>
          </a:p>
          <a:p>
            <a:pPr marL="0" indent="0">
              <a:buNone/>
            </a:pPr>
            <a:r>
              <a:rPr lang="en-US" sz="1900" b="1" dirty="0" smtClean="0"/>
              <a:t>Barkley, R.A. (January 21, 2023). </a:t>
            </a:r>
            <a:r>
              <a:rPr lang="en-US" sz="1900" b="1" dirty="0"/>
              <a:t>What is Sluggish Cognitive Tempo? SCT Symptoms and </a:t>
            </a:r>
            <a:r>
              <a:rPr lang="en-US" sz="1900" b="1" dirty="0" smtClean="0"/>
              <a:t>Treatments. </a:t>
            </a:r>
            <a:r>
              <a:rPr lang="en-US" sz="1900" b="1" u="sng" dirty="0" err="1" smtClean="0"/>
              <a:t>ADDitude</a:t>
            </a:r>
            <a:r>
              <a:rPr lang="en-US" sz="1900" b="1" u="sng" dirty="0" smtClean="0"/>
              <a:t> Magazine</a:t>
            </a:r>
            <a:r>
              <a:rPr lang="en-US" sz="1900" b="1" dirty="0" smtClean="0"/>
              <a:t>. </a:t>
            </a:r>
            <a:r>
              <a:rPr lang="en-US" sz="1900" b="1" dirty="0"/>
              <a:t>From website: </a:t>
            </a:r>
            <a:r>
              <a:rPr lang="en-US" sz="1900" b="1" dirty="0">
                <a:hlinkClick r:id="rId2"/>
              </a:rPr>
              <a:t>https://www.additudemag.com/sluggish-cognitive-tempo-sct-symptoms-treatments</a:t>
            </a:r>
            <a:r>
              <a:rPr lang="en-US" sz="1900" b="1" dirty="0" smtClean="0">
                <a:hlinkClick r:id="rId2"/>
              </a:rPr>
              <a:t>/</a:t>
            </a:r>
            <a:r>
              <a:rPr lang="en-US" sz="1900" b="1" dirty="0" smtClean="0"/>
              <a:t>. </a:t>
            </a:r>
            <a:r>
              <a:rPr lang="en-US" sz="1900" b="1" u="sng" dirty="0" smtClean="0"/>
              <a:t> </a:t>
            </a:r>
            <a:endParaRPr lang="en-US" sz="1900" b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A9B7-8E12-45F8-B826-0CC18624DB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0589"/>
            <a:ext cx="10515600" cy="60100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Inattentive AD/HD? </a:t>
            </a:r>
            <a:endParaRPr lang="en-US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60256" y="631597"/>
            <a:ext cx="5859544" cy="57350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What about Attention-Deficit/Hyperactivity Disorder, Inattentive Type? It is a separate and distinct disorder behaviorally, neuro-biologically and genetically from AD/HD. It is not included in the DSM-5. In research it may be referred to as </a:t>
            </a:r>
            <a:r>
              <a:rPr lang="en-US" b="1" dirty="0">
                <a:solidFill>
                  <a:srgbClr val="C00000"/>
                </a:solidFill>
              </a:rPr>
              <a:t>AD/HD, Inattentive (Restrictive) Presentation, Sluggish Cognitive </a:t>
            </a:r>
            <a:r>
              <a:rPr lang="en-US" b="1" dirty="0" smtClean="0">
                <a:solidFill>
                  <a:srgbClr val="C00000"/>
                </a:solidFill>
              </a:rPr>
              <a:t>Tempo (SCT), Concentration Deficit Disorder, Cognitive Disengagement Syndrome, &amp; Crichton </a:t>
            </a:r>
            <a:r>
              <a:rPr lang="en-US" b="1" dirty="0">
                <a:solidFill>
                  <a:srgbClr val="C00000"/>
                </a:solidFill>
              </a:rPr>
              <a:t>Syndrome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SCT was first described by </a:t>
            </a:r>
            <a:r>
              <a:rPr lang="en-US" b="1" dirty="0"/>
              <a:t>Alexander Crichton (1798</a:t>
            </a:r>
            <a:r>
              <a:rPr lang="en-US" b="1" dirty="0" smtClean="0"/>
              <a:t>).</a:t>
            </a:r>
          </a:p>
          <a:p>
            <a:pPr marL="0" indent="0">
              <a:buNone/>
            </a:pPr>
            <a:r>
              <a:rPr lang="en-US" sz="2100" b="1" dirty="0"/>
              <a:t>Barkley, R.A. (August 28, 2018). </a:t>
            </a:r>
            <a:r>
              <a:rPr lang="en-US" sz="2100" b="1" u="sng" dirty="0"/>
              <a:t>The Two Attention Disorders: Identifying, Diagnosing, and Managing ADHD vs. Sluggish Cognitive Tempo</a:t>
            </a:r>
            <a:r>
              <a:rPr lang="en-US" sz="2100" b="1" dirty="0"/>
              <a:t>. PESI, Inc. Continuing Education Self-Study Materials, Eau Clare, WI.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278136" y="1535538"/>
            <a:ext cx="5848815" cy="48208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Sluggish Cognitive Tempo </a:t>
            </a:r>
            <a:r>
              <a:rPr lang="en-US" b="1" dirty="0" smtClean="0"/>
              <a:t>causes </a:t>
            </a:r>
            <a:r>
              <a:rPr lang="en-US" b="1" dirty="0"/>
              <a:t>difficulties in Executive Function, but they are different from those seen in AD/HD.</a:t>
            </a:r>
          </a:p>
          <a:p>
            <a:pPr marL="0" indent="0">
              <a:buNone/>
            </a:pPr>
            <a:r>
              <a:rPr lang="en-US" sz="1800" b="1" dirty="0"/>
              <a:t>Author (May 3, 2012). </a:t>
            </a:r>
            <a:r>
              <a:rPr lang="en-US" sz="1800" b="1" dirty="0" smtClean="0"/>
              <a:t>DSM-5 </a:t>
            </a:r>
            <a:r>
              <a:rPr lang="en-US" sz="1800" b="1" dirty="0"/>
              <a:t>Development, Attention Deficit/Hyperactivity </a:t>
            </a:r>
            <a:r>
              <a:rPr lang="en-US" sz="1800" b="1" dirty="0" smtClean="0"/>
              <a:t>Disorder, Rationale. Washington</a:t>
            </a:r>
            <a:r>
              <a:rPr lang="en-US" sz="1800" b="1" dirty="0"/>
              <a:t>, DC: American Psychiatric Association; From website: </a:t>
            </a:r>
            <a:r>
              <a:rPr lang="en-US" sz="1800" b="1" dirty="0" smtClean="0">
                <a:hlinkClick r:id="rId2"/>
              </a:rPr>
              <a:t>http</a:t>
            </a:r>
            <a:r>
              <a:rPr lang="en-US" sz="1800" b="1" dirty="0">
                <a:hlinkClick r:id="rId2"/>
              </a:rPr>
              <a:t>://www.dsm5.org/ProposedRevision/Pages/proposedrevision.aspx?rid=383</a:t>
            </a:r>
            <a:r>
              <a:rPr lang="en-US" sz="1800" b="1" dirty="0" smtClean="0">
                <a:hlinkClick r:id="rId2"/>
              </a:rPr>
              <a:t>#</a:t>
            </a:r>
            <a:r>
              <a:rPr lang="en-US" sz="1800" b="1" dirty="0" smtClean="0"/>
              <a:t>.</a:t>
            </a:r>
          </a:p>
          <a:p>
            <a:pPr marL="0" indent="0">
              <a:buNone/>
            </a:pPr>
            <a:r>
              <a:rPr lang="en-US" sz="1800" b="1" dirty="0"/>
              <a:t>Barkley, R. A. (November 9, 2012). The Other Attention Disorder: Sluggish Cognitive Tempo (ADD/SCT) Vs. ADHD– Impairment and Management. Paper presented at the 24</a:t>
            </a:r>
            <a:r>
              <a:rPr lang="en-US" sz="1800" b="1" baseline="30000" dirty="0"/>
              <a:t>th</a:t>
            </a:r>
            <a:r>
              <a:rPr lang="en-US" sz="1800" b="1" dirty="0"/>
              <a:t> Annual CHADD International Conference on ADHD, Burlingame, CA, November 8 – 10, 2012.  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/>
              <a:t>Goldstein, S. (November 9, 2017). </a:t>
            </a:r>
            <a:r>
              <a:rPr lang="en-US" sz="1800" b="1" u="sng" dirty="0"/>
              <a:t>Understanding and Evaluating Executive Functioning in ADHD Across the Life Span</a:t>
            </a:r>
            <a:r>
              <a:rPr lang="en-US" sz="1800" b="1" dirty="0"/>
              <a:t>. Paper presented at the CHADD International Conference, Atlanta, GE, Pre-Conference </a:t>
            </a:r>
            <a:r>
              <a:rPr lang="en-US" sz="1800" b="1" dirty="0" smtClean="0"/>
              <a:t>Institutes</a:t>
            </a:r>
            <a:r>
              <a:rPr lang="en-US" sz="1800" b="1" dirty="0"/>
              <a:t>, Session TA-01, November 9, 2017.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www.drkevintblake.com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+mn-lt"/>
              </a:rPr>
              <a:t>Sluggish Cognitive Tempo (SCT)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 smtClean="0"/>
              <a:t>SCT and AD/HD are comorbid 39 to 59%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Barkley, R.A. (October, 24, 2012). </a:t>
            </a:r>
            <a:r>
              <a:rPr lang="en-US" b="1" dirty="0"/>
              <a:t>Distinguishing Sluggish Cognitive Tempo From ADHD in Children and Adolescents: Executive Functioning, Impairment, and </a:t>
            </a:r>
            <a:r>
              <a:rPr lang="en-US" b="1" dirty="0" smtClean="0"/>
              <a:t>Comorbidity. </a:t>
            </a:r>
            <a:r>
              <a:rPr lang="en-US" b="1" u="sng" dirty="0" smtClean="0"/>
              <a:t>Journal of Clinical Child and Adolescent Psychiatry</a:t>
            </a:r>
            <a:r>
              <a:rPr lang="en-US" b="1" dirty="0" smtClean="0"/>
              <a:t>. DOI: </a:t>
            </a:r>
            <a:r>
              <a:rPr lang="en-US" b="1" dirty="0" smtClean="0">
                <a:hlinkClick r:id="rId2"/>
              </a:rPr>
              <a:t>10.1080/15374416.2012.734259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A9B7-8E12-45F8-B826-0CC18624DB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7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9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SCT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021" y="1344459"/>
            <a:ext cx="5948779" cy="48325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“Behavior </a:t>
            </a:r>
            <a:r>
              <a:rPr lang="en-US" b="1" dirty="0"/>
              <a:t>is slow (e.g., sluggish)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Lost in a fog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Stares blankly into space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Drowsy or sleepy (yawns) during the 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Daydreams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Loses train of thought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Low level of activity (e.g., underactive)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Gets lost in own </a:t>
            </a:r>
            <a:r>
              <a:rPr lang="en-US" b="1" dirty="0" smtClean="0"/>
              <a:t>thoughts</a:t>
            </a:r>
          </a:p>
          <a:p>
            <a:pPr marL="0" indent="0">
              <a:buNone/>
            </a:pPr>
            <a:r>
              <a:rPr lang="en-US" sz="1900" b="1" dirty="0"/>
              <a:t>Barkley, R.A. (January 21, 2023). What is Sluggish Cognitive Tempo? SCT Symptoms and Treatments. </a:t>
            </a:r>
            <a:r>
              <a:rPr lang="en-US" sz="1900" b="1" u="sng" dirty="0" err="1"/>
              <a:t>ADDitude</a:t>
            </a:r>
            <a:r>
              <a:rPr lang="en-US" sz="1900" b="1" u="sng" dirty="0"/>
              <a:t> Magazine</a:t>
            </a:r>
            <a:r>
              <a:rPr lang="en-US" sz="1900" b="1" dirty="0"/>
              <a:t>. From website: </a:t>
            </a:r>
            <a:r>
              <a:rPr lang="en-US" sz="1900" b="1" dirty="0">
                <a:hlinkClick r:id="rId2"/>
              </a:rPr>
              <a:t>https://www.additudemag.com/sluggish-cognitive-tempo-sct-symptoms-treatments/</a:t>
            </a:r>
            <a:r>
              <a:rPr lang="en-US" sz="1900" b="1" dirty="0"/>
              <a:t>. </a:t>
            </a:r>
            <a:r>
              <a:rPr lang="en-US" sz="1900" b="1" u="sng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928064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Easily tired or fatigued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Forgets what was going to say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Easily confused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Lacks motivation to complete tasks (e.g., apathetic)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Spaces or zones 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Gets mixed 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Thinking is slow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Difficulty expressing thoughts (e.g., gets “tongue-tied</a:t>
            </a:r>
            <a:r>
              <a:rPr lang="en-US" b="1" dirty="0" smtClean="0"/>
              <a:t>”)”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A9B7-8E12-45F8-B826-0CC18624DB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Adults with SCT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682" y="1825625"/>
            <a:ext cx="5850118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SCT have a risk for depression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SCT dimensions are sluggishness and day- dreaminess does not correlate with 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No relationship with ODD and/or CD; </a:t>
            </a:r>
            <a:r>
              <a:rPr lang="en-US" b="1" dirty="0" err="1"/>
              <a:t>Internalizers</a:t>
            </a:r>
            <a:r>
              <a:rPr lang="en-US" b="1" dirty="0"/>
              <a:t> – not open to new experiences, shy, sensitive to punishment, depressed/anxious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SCT adults more impaired in work, education and sex life than ADHD.</a:t>
            </a:r>
          </a:p>
          <a:p>
            <a:pPr marL="0" indent="0">
              <a:buNone/>
            </a:pPr>
            <a:r>
              <a:rPr lang="en-US" sz="2000" b="1" dirty="0"/>
              <a:t>Barkley, R.A. (August 28, 2018). </a:t>
            </a:r>
            <a:r>
              <a:rPr lang="en-US" sz="2000" b="1" u="sng" dirty="0"/>
              <a:t>The Two Attention Disorders: Identifying, Diagnosing, and Managing ADHD vs. Sluggish Cognitive Tempo</a:t>
            </a:r>
            <a:r>
              <a:rPr lang="en-US" sz="2000" b="1" dirty="0"/>
              <a:t>. PESI, Inc. Continuing Education Self-Study Materials, Eau Clare, WI.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05573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British study 81 adults with AD/HD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Found severity of AD/HD symptoms can be predicted from: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Amount of mind wandering, emotional lability &amp; sleep quality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Poor sleep = worse mind wandering and AD/HD symptoms</a:t>
            </a:r>
          </a:p>
          <a:p>
            <a:pPr marL="0" indent="0">
              <a:buNone/>
            </a:pPr>
            <a:r>
              <a:rPr lang="en-US" sz="2000" b="1" dirty="0"/>
              <a:t>Helfer, B. et al. (January, 2019). The effects of emotional lability, mind wandering and sleep quality on ADHD symptom severity in adults with ADHD. </a:t>
            </a:r>
            <a:r>
              <a:rPr lang="en-US" sz="2000" b="1" u="sng" dirty="0"/>
              <a:t>European Psychiatry</a:t>
            </a:r>
            <a:r>
              <a:rPr lang="en-US" sz="2000" b="1" dirty="0"/>
              <a:t>, </a:t>
            </a:r>
            <a:r>
              <a:rPr lang="en-US" sz="2000" b="1" u="sng" dirty="0"/>
              <a:t>55</a:t>
            </a:r>
            <a:r>
              <a:rPr lang="en-US" sz="2000" b="1" dirty="0"/>
              <a:t>, 45-51.</a:t>
            </a: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2576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Adults with SCT</a:t>
            </a:r>
            <a:endParaRPr lang="en-US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41402" y="1825625"/>
            <a:ext cx="5878398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SCT in adults is related to inattentive symptoms.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They more internalizing than AD/HD adults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Those with AD/HD and comorbid SCT have EF symptoms beyond just AD/HD: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/>
              <a:t>More problems with problem solving &amp; organization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/>
              <a:t>More pronounced inattentive symptoms than just having AD/HD</a:t>
            </a:r>
          </a:p>
          <a:p>
            <a:pPr marL="0" indent="0">
              <a:buNone/>
            </a:pPr>
            <a:r>
              <a:rPr lang="en-US" sz="1800" b="1" dirty="0"/>
              <a:t>Leikauf, J.E. et al. (June, 2017). Sluggish Cognitive Tempo, Internalizing Symptoms, and Executive Function in </a:t>
            </a:r>
            <a:r>
              <a:rPr lang="en-US" sz="1800" b="1" dirty="0" smtClean="0"/>
              <a:t>Adults </a:t>
            </a:r>
            <a:r>
              <a:rPr lang="en-US" sz="1800" b="1" dirty="0"/>
              <a:t>With ADHD. </a:t>
            </a:r>
            <a:r>
              <a:rPr lang="en-US" sz="1800" b="1" u="sng" dirty="0"/>
              <a:t>Journal of Attention Disorders</a:t>
            </a:r>
            <a:r>
              <a:rPr lang="en-US" sz="1800" b="1" dirty="0"/>
              <a:t>. DOI: </a:t>
            </a:r>
            <a:r>
              <a:rPr lang="en-US" sz="1800" b="1" dirty="0">
                <a:hlinkClick r:id="rId2"/>
              </a:rPr>
              <a:t>10.1177/1087054716682337</a:t>
            </a:r>
            <a:r>
              <a:rPr lang="en-US" sz="1800" b="1" dirty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172199" y="1351323"/>
            <a:ext cx="5828123" cy="511546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US literature review of 10 studies found: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SCT on 4 continents in ages 4-64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World-wide/lifespan issue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SCT separate and distinct from AD/HD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Symptoms: internalizing, learning difficulties, functional impairment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 smtClean="0"/>
              <a:t>May be related to tobacco exposure, and thyroid problems</a:t>
            </a:r>
          </a:p>
          <a:p>
            <a:pPr marL="0" indent="0">
              <a:buNone/>
            </a:pPr>
            <a:r>
              <a:rPr lang="en-US" sz="1800" b="1" dirty="0"/>
              <a:t>Becker, S.P. (February 1, 2017). “For Some Reason I Find It Hard To Work Quickly: Introduction To The Special Issue </a:t>
            </a:r>
            <a:r>
              <a:rPr lang="en-US" sz="1800" b="1" dirty="0" smtClean="0"/>
              <a:t>On </a:t>
            </a:r>
            <a:r>
              <a:rPr lang="en-US" sz="1800" b="1" dirty="0"/>
              <a:t>Sluggish Cognitive Tempo. </a:t>
            </a:r>
            <a:r>
              <a:rPr lang="en-US" sz="1800" b="1" u="sng" dirty="0"/>
              <a:t>Journal of Attention Disorders</a:t>
            </a:r>
            <a:r>
              <a:rPr lang="en-US" sz="1800" b="1" dirty="0"/>
              <a:t>. DOI: 10.1177/1087054717692882	</a:t>
            </a:r>
          </a:p>
          <a:p>
            <a:pPr marL="0" indent="0">
              <a:buNone/>
            </a:pPr>
            <a:r>
              <a:rPr lang="en-US" sz="1800" b="1" dirty="0"/>
              <a:t>Becker, S.P. et al. (2018). Sluggish cognitive tempo in adults: Psychometric validation of the Adult Concentration </a:t>
            </a:r>
            <a:r>
              <a:rPr lang="en-US" sz="1800" b="1" dirty="0" smtClean="0"/>
              <a:t>Inventory.</a:t>
            </a:r>
            <a:r>
              <a:rPr lang="en-US" sz="1800" b="1" u="sng" dirty="0" smtClean="0"/>
              <a:t> </a:t>
            </a:r>
            <a:r>
              <a:rPr lang="en-US" sz="1800" b="1" u="sng" dirty="0"/>
              <a:t>Psychological Assessment</a:t>
            </a:r>
            <a:r>
              <a:rPr lang="en-US" sz="1800" b="1" dirty="0"/>
              <a:t>, </a:t>
            </a:r>
            <a:r>
              <a:rPr lang="en-US" sz="1800" b="1" u="sng" dirty="0"/>
              <a:t>30</a:t>
            </a:r>
            <a:r>
              <a:rPr lang="en-US" sz="1800" b="1" dirty="0"/>
              <a:t>(3), 296-310. DOI: </a:t>
            </a:r>
            <a:r>
              <a:rPr lang="en-US" sz="1800" b="1" dirty="0">
                <a:hlinkClick r:id="rId3"/>
              </a:rPr>
              <a:t>http://dx.doi.org/10.1037/pas0000476</a:t>
            </a:r>
            <a:r>
              <a:rPr lang="en-US" sz="1800" b="1" dirty="0"/>
              <a:t>.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+mn-lt"/>
              </a:rPr>
              <a:t>SCT and The Default Mode Network</a:t>
            </a:r>
            <a:endParaRPr lang="en-US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What few studies that have been done may have indicated SCT is connected to difficulty in the Default Mode Network. AD/HD is connected to problems in the EF frontal lobe. 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b="1" dirty="0"/>
              <a:t>Barkley, R.A. (August 28, 2018). The Two Attention Disorders: Identifying, Diagnosing, and Managing ADHD vs. Sluggish Cognitive Tempo. PESI, Inc. Continuing Education Self-Study Materials, Eau Clare, WI.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SCT and The Default Mode Network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816" y="1825625"/>
            <a:ext cx="5802984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Some studies found SCT related to “Default Mode Network”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AD/HD = Frontal Lobe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Spontaneous, maladaptive mind wandering is shifting away from the external environment is connected to the Default Mode Network in a way that significantly reduces performance.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Default Mode Network: Medial </a:t>
            </a:r>
            <a:r>
              <a:rPr lang="en-US" b="1" dirty="0"/>
              <a:t>and lateral parietal, medial prefrontal, and medial and lateral temporal</a:t>
            </a:r>
            <a:endParaRPr lang="en-US" b="1" dirty="0" smtClean="0"/>
          </a:p>
          <a:p>
            <a:pPr marL="0" indent="0">
              <a:buNone/>
            </a:pPr>
            <a:r>
              <a:rPr lang="en-US" sz="1800" b="1" dirty="0" smtClean="0"/>
              <a:t>Barkley</a:t>
            </a:r>
            <a:r>
              <a:rPr lang="en-US" sz="1800" b="1" dirty="0"/>
              <a:t>, R.A. (August 28, 2018). </a:t>
            </a:r>
            <a:r>
              <a:rPr lang="en-US" sz="1800" b="1" u="sng" dirty="0"/>
              <a:t>The Two Attention Disorders: Identifying, Diagnosing, and Managing ADHD vs. Sluggish Cognitive Tempo</a:t>
            </a:r>
            <a:r>
              <a:rPr lang="en-US" sz="1800" b="1" dirty="0"/>
              <a:t>. PESI, Inc. Continuing Education Self-Study Materials, Eau Clare, WI.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694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+mn-lt"/>
              </a:rPr>
              <a:t>Sluggish Cognitive Tempo and EF</a:t>
            </a:r>
            <a:endParaRPr lang="en-US" b="1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4268" y="1216335"/>
            <a:ext cx="5925532" cy="49606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SCT is not a primary disorder of Executive Function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May be in posterior brain areas of controlling and orientating attention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More impairment than those with AD/HD in: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Community activity, education, social status, household organization &amp; 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More disabled in all life domains than controls, but not as much as those with AD/HD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Slow reaction time and shy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172200" y="1216335"/>
            <a:ext cx="5828122" cy="49606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Those with SCT have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Lower education level, less income, more unemployment and not married more than those with AD/HD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Possible Treatments: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Cognitive Behavioral Therapy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Behavioral Techniques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Social Skills Training</a:t>
            </a:r>
          </a:p>
          <a:p>
            <a:pPr marL="0" indent="0">
              <a:buNone/>
            </a:pPr>
            <a:r>
              <a:rPr lang="en-US" sz="1800" b="1" dirty="0"/>
              <a:t>Barkley, R.A. (2018). </a:t>
            </a:r>
            <a:r>
              <a:rPr lang="en-US" sz="1800" b="1" u="sng" dirty="0"/>
              <a:t>Barkley Sluggish Cognitive Tempo Scale-Children and Adolescents (BSCTS-CA)</a:t>
            </a:r>
            <a:r>
              <a:rPr lang="en-US" sz="1800" b="1" dirty="0"/>
              <a:t>. New York, NY: Guilford.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Kevin T. Blake, Ph.D., P.L.C.                                 All Rights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www.drkevintblake.com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DE7D-633C-4A4C-9E9B-832F1535AB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1704</Words>
  <Application>Microsoft Office PowerPoint</Application>
  <PresentationFormat>Widescreen</PresentationFormat>
  <Paragraphs>177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Attention-Deficit/Hyperactivity Disorder, Inattentive Presentation (Restrictive)</vt:lpstr>
      <vt:lpstr>Inattentive AD/HD? </vt:lpstr>
      <vt:lpstr>Sluggish Cognitive Tempo (SCT)</vt:lpstr>
      <vt:lpstr>SCT Symptoms</vt:lpstr>
      <vt:lpstr>Adults with SCT</vt:lpstr>
      <vt:lpstr>Adults with SCT</vt:lpstr>
      <vt:lpstr>SCT and The Default Mode Network</vt:lpstr>
      <vt:lpstr>SCT and The Default Mode Network</vt:lpstr>
      <vt:lpstr>Sluggish Cognitive Tempo and EF</vt:lpstr>
      <vt:lpstr>AD/HD, Mind Wandering, Depression and Rumination</vt:lpstr>
      <vt:lpstr>Pathological Mind Wandering and CDS/SCT</vt:lpstr>
      <vt:lpstr>Accommodations for Adults with SCT (Slow Processors)</vt:lpstr>
      <vt:lpstr>Treatment Options for Adults with Sluggish Cognitive Tempo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Attention-Deficit/Hyperactivity Disorder, Inattentive Presentation (Restrictive)</dc:title>
  <dc:creator>Kevin Blake</dc:creator>
  <cp:lastModifiedBy>Kevin Blake</cp:lastModifiedBy>
  <cp:revision>1</cp:revision>
  <dcterms:created xsi:type="dcterms:W3CDTF">2025-02-12T19:45:49Z</dcterms:created>
  <dcterms:modified xsi:type="dcterms:W3CDTF">2025-02-12T19:46:25Z</dcterms:modified>
</cp:coreProperties>
</file>