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394" r:id="rId14"/>
    <p:sldId id="272" r:id="rId15"/>
    <p:sldId id="273" r:id="rId16"/>
    <p:sldId id="274" r:id="rId17"/>
    <p:sldId id="275" r:id="rId18"/>
    <p:sldId id="276" r:id="rId19"/>
    <p:sldId id="277" r:id="rId20"/>
    <p:sldId id="278" r:id="rId21"/>
    <p:sldId id="279" r:id="rId22"/>
    <p:sldId id="280" r:id="rId23"/>
    <p:sldId id="281" r:id="rId24"/>
    <p:sldId id="383" r:id="rId25"/>
    <p:sldId id="384" r:id="rId26"/>
    <p:sldId id="377" r:id="rId27"/>
    <p:sldId id="378" r:id="rId28"/>
    <p:sldId id="379" r:id="rId29"/>
    <p:sldId id="380" r:id="rId30"/>
    <p:sldId id="381" r:id="rId31"/>
    <p:sldId id="382" r:id="rId32"/>
    <p:sldId id="284" r:id="rId33"/>
    <p:sldId id="285" r:id="rId34"/>
    <p:sldId id="286" r:id="rId35"/>
    <p:sldId id="287" r:id="rId36"/>
    <p:sldId id="288" r:id="rId37"/>
    <p:sldId id="289" r:id="rId38"/>
    <p:sldId id="365" r:id="rId39"/>
    <p:sldId id="366" r:id="rId40"/>
    <p:sldId id="367" r:id="rId41"/>
    <p:sldId id="368" r:id="rId42"/>
    <p:sldId id="363" r:id="rId43"/>
    <p:sldId id="364" r:id="rId44"/>
    <p:sldId id="390" r:id="rId45"/>
    <p:sldId id="391" r:id="rId46"/>
    <p:sldId id="392" r:id="rId47"/>
    <p:sldId id="393" r:id="rId48"/>
    <p:sldId id="373" r:id="rId49"/>
    <p:sldId id="290" r:id="rId50"/>
    <p:sldId id="291" r:id="rId51"/>
    <p:sldId id="299" r:id="rId52"/>
    <p:sldId id="347" r:id="rId53"/>
    <p:sldId id="360" r:id="rId54"/>
    <p:sldId id="292" r:id="rId55"/>
    <p:sldId id="354" r:id="rId56"/>
    <p:sldId id="293" r:id="rId57"/>
    <p:sldId id="294" r:id="rId58"/>
    <p:sldId id="387" r:id="rId59"/>
    <p:sldId id="369" r:id="rId60"/>
    <p:sldId id="295" r:id="rId61"/>
    <p:sldId id="296" r:id="rId62"/>
    <p:sldId id="330" r:id="rId63"/>
    <p:sldId id="370" r:id="rId64"/>
    <p:sldId id="362" r:id="rId65"/>
    <p:sldId id="349" r:id="rId66"/>
    <p:sldId id="374" r:id="rId67"/>
    <p:sldId id="300" r:id="rId68"/>
    <p:sldId id="321" r:id="rId69"/>
    <p:sldId id="301" r:id="rId70"/>
    <p:sldId id="375" r:id="rId71"/>
    <p:sldId id="302" r:id="rId72"/>
    <p:sldId id="303" r:id="rId73"/>
    <p:sldId id="304" r:id="rId74"/>
    <p:sldId id="305" r:id="rId75"/>
    <p:sldId id="306" r:id="rId76"/>
    <p:sldId id="307" r:id="rId77"/>
    <p:sldId id="314" r:id="rId78"/>
    <p:sldId id="308" r:id="rId79"/>
    <p:sldId id="376" r:id="rId80"/>
    <p:sldId id="309" r:id="rId81"/>
    <p:sldId id="322" r:id="rId82"/>
    <p:sldId id="359" r:id="rId83"/>
    <p:sldId id="323" r:id="rId84"/>
    <p:sldId id="358" r:id="rId85"/>
    <p:sldId id="361" r:id="rId86"/>
    <p:sldId id="324" r:id="rId87"/>
    <p:sldId id="325" r:id="rId88"/>
    <p:sldId id="326" r:id="rId89"/>
    <p:sldId id="327" r:id="rId90"/>
    <p:sldId id="388" r:id="rId91"/>
    <p:sldId id="389" r:id="rId92"/>
    <p:sldId id="346" r:id="rId93"/>
    <p:sldId id="385" r:id="rId94"/>
    <p:sldId id="331" r:id="rId95"/>
    <p:sldId id="332" r:id="rId96"/>
    <p:sldId id="333" r:id="rId97"/>
    <p:sldId id="334" r:id="rId98"/>
    <p:sldId id="335" r:id="rId99"/>
    <p:sldId id="386" r:id="rId100"/>
    <p:sldId id="336" r:id="rId101"/>
    <p:sldId id="337" r:id="rId102"/>
    <p:sldId id="338" r:id="rId103"/>
    <p:sldId id="339" r:id="rId104"/>
    <p:sldId id="371" r:id="rId105"/>
    <p:sldId id="340" r:id="rId106"/>
    <p:sldId id="341" r:id="rId107"/>
    <p:sldId id="342" r:id="rId108"/>
    <p:sldId id="343" r:id="rId109"/>
    <p:sldId id="344" r:id="rId110"/>
    <p:sldId id="345"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714" y="96"/>
      </p:cViewPr>
      <p:guideLst/>
    </p:cSldViewPr>
  </p:slideViewPr>
  <p:notesTextViewPr>
    <p:cViewPr>
      <p:scale>
        <a:sx n="1" d="1"/>
        <a:sy n="1" d="1"/>
      </p:scale>
      <p:origin x="0" y="0"/>
    </p:cViewPr>
  </p:notesTextViewPr>
  <p:sorterViewPr>
    <p:cViewPr>
      <p:scale>
        <a:sx n="100" d="100"/>
        <a:sy n="100" d="100"/>
      </p:scale>
      <p:origin x="0" y="-190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CCFEE6-AA07-4544-B7FA-CA2BFA3D0811}" type="datetimeFigureOut">
              <a:rPr lang="en-US" smtClean="0"/>
              <a:t>8/11/2016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85992-61CC-430C-974B-1FC17A5BA7EB}" type="slidenum">
              <a:rPr lang="en-US" smtClean="0"/>
              <a:t>‹#›</a:t>
            </a:fld>
            <a:endParaRPr lang="en-US"/>
          </a:p>
        </p:txBody>
      </p:sp>
    </p:spTree>
    <p:extLst>
      <p:ext uri="{BB962C8B-B14F-4D97-AF65-F5344CB8AC3E}">
        <p14:creationId xmlns:p14="http://schemas.microsoft.com/office/powerpoint/2010/main" val="1995627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1</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207922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10</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1232076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11</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277517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59FA49-D1B4-4DBA-8483-B6EB003240B1}" type="slidenum">
              <a:rPr lang="en-US" smtClean="0"/>
              <a:pPr/>
              <a:t>12</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3588475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14</a:t>
            </a:fld>
            <a:endParaRPr lang="en-US"/>
          </a:p>
        </p:txBody>
      </p:sp>
    </p:spTree>
    <p:extLst>
      <p:ext uri="{BB962C8B-B14F-4D97-AF65-F5344CB8AC3E}">
        <p14:creationId xmlns:p14="http://schemas.microsoft.com/office/powerpoint/2010/main" val="2105529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15</a:t>
            </a:fld>
            <a:endParaRPr lang="en-US"/>
          </a:p>
        </p:txBody>
      </p:sp>
    </p:spTree>
    <p:extLst>
      <p:ext uri="{BB962C8B-B14F-4D97-AF65-F5344CB8AC3E}">
        <p14:creationId xmlns:p14="http://schemas.microsoft.com/office/powerpoint/2010/main" val="643085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16</a:t>
            </a:fld>
            <a:endParaRPr lang="en-US"/>
          </a:p>
        </p:txBody>
      </p:sp>
    </p:spTree>
    <p:extLst>
      <p:ext uri="{BB962C8B-B14F-4D97-AF65-F5344CB8AC3E}">
        <p14:creationId xmlns:p14="http://schemas.microsoft.com/office/powerpoint/2010/main" val="1048601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17</a:t>
            </a:fld>
            <a:endParaRPr lang="en-US"/>
          </a:p>
        </p:txBody>
      </p:sp>
    </p:spTree>
    <p:extLst>
      <p:ext uri="{BB962C8B-B14F-4D97-AF65-F5344CB8AC3E}">
        <p14:creationId xmlns:p14="http://schemas.microsoft.com/office/powerpoint/2010/main" val="3691673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18</a:t>
            </a:fld>
            <a:endParaRPr lang="en-US"/>
          </a:p>
        </p:txBody>
      </p:sp>
    </p:spTree>
    <p:extLst>
      <p:ext uri="{BB962C8B-B14F-4D97-AF65-F5344CB8AC3E}">
        <p14:creationId xmlns:p14="http://schemas.microsoft.com/office/powerpoint/2010/main" val="595436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19</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336556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20</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14267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2</a:t>
            </a:fld>
            <a:endParaRPr lang="en-US"/>
          </a:p>
        </p:txBody>
      </p:sp>
    </p:spTree>
    <p:extLst>
      <p:ext uri="{BB962C8B-B14F-4D97-AF65-F5344CB8AC3E}">
        <p14:creationId xmlns:p14="http://schemas.microsoft.com/office/powerpoint/2010/main" val="2719469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21</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698877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22</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1914992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23</a:t>
            </a:fld>
            <a:endParaRPr lang="en-US"/>
          </a:p>
        </p:txBody>
      </p:sp>
    </p:spTree>
    <p:extLst>
      <p:ext uri="{BB962C8B-B14F-4D97-AF65-F5344CB8AC3E}">
        <p14:creationId xmlns:p14="http://schemas.microsoft.com/office/powerpoint/2010/main" val="599599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24</a:t>
            </a:fld>
            <a:endParaRPr lang="en-US"/>
          </a:p>
        </p:txBody>
      </p:sp>
    </p:spTree>
    <p:extLst>
      <p:ext uri="{BB962C8B-B14F-4D97-AF65-F5344CB8AC3E}">
        <p14:creationId xmlns:p14="http://schemas.microsoft.com/office/powerpoint/2010/main" val="94400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25</a:t>
            </a:fld>
            <a:endParaRPr lang="en-US"/>
          </a:p>
        </p:txBody>
      </p:sp>
    </p:spTree>
    <p:extLst>
      <p:ext uri="{BB962C8B-B14F-4D97-AF65-F5344CB8AC3E}">
        <p14:creationId xmlns:p14="http://schemas.microsoft.com/office/powerpoint/2010/main" val="831298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26</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1345219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27</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3995262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28</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102187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29</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4008648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30</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140238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3</a:t>
            </a:fld>
            <a:endParaRPr lang="en-US"/>
          </a:p>
        </p:txBody>
      </p:sp>
    </p:spTree>
    <p:extLst>
      <p:ext uri="{BB962C8B-B14F-4D97-AF65-F5344CB8AC3E}">
        <p14:creationId xmlns:p14="http://schemas.microsoft.com/office/powerpoint/2010/main" val="3270336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31</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1066758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32</a:t>
            </a:fld>
            <a:endParaRPr lang="en-US"/>
          </a:p>
        </p:txBody>
      </p:sp>
    </p:spTree>
    <p:extLst>
      <p:ext uri="{BB962C8B-B14F-4D97-AF65-F5344CB8AC3E}">
        <p14:creationId xmlns:p14="http://schemas.microsoft.com/office/powerpoint/2010/main" val="1326444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33</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3727859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34</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2865149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35</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329416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36</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1107832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37</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3393660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38</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2083280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39</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2030475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40</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330666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Kevin T. Blake, Ph.D., P.L.C. www.drkevintblake.com                                     520-327-7002</a:t>
            </a:r>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r>
              <a:rPr lang="en-US" smtClean="0"/>
              <a:t>Cross Country Education                                                                 www.crosscountryeducation.com                800-397-0180</a:t>
            </a:r>
            <a:endParaRPr lang="en-US"/>
          </a:p>
        </p:txBody>
      </p:sp>
      <p:sp>
        <p:nvSpPr>
          <p:cNvPr id="7" name="Slide Number Placeholder 6"/>
          <p:cNvSpPr>
            <a:spLocks noGrp="1"/>
          </p:cNvSpPr>
          <p:nvPr>
            <p:ph type="sldNum" sz="quarter" idx="13"/>
          </p:nvPr>
        </p:nvSpPr>
        <p:spPr/>
        <p:txBody>
          <a:bodyPr/>
          <a:lstStyle/>
          <a:p>
            <a:fld id="{20257389-068F-4BB4-9B04-F977137FD9B9}" type="slidenum">
              <a:rPr lang="en-US" smtClean="0"/>
              <a:pPr/>
              <a:t>4</a:t>
            </a:fld>
            <a:endParaRPr lang="en-US"/>
          </a:p>
        </p:txBody>
      </p:sp>
    </p:spTree>
    <p:extLst>
      <p:ext uri="{BB962C8B-B14F-4D97-AF65-F5344CB8AC3E}">
        <p14:creationId xmlns:p14="http://schemas.microsoft.com/office/powerpoint/2010/main" val="1721301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41</a:t>
            </a:fld>
            <a:endParaRPr lang="en-US"/>
          </a:p>
        </p:txBody>
      </p:sp>
      <p:sp>
        <p:nvSpPr>
          <p:cNvPr id="5" name="Date Placeholder 4"/>
          <p:cNvSpPr>
            <a:spLocks noGrp="1"/>
          </p:cNvSpPr>
          <p:nvPr>
            <p:ph type="dt" idx="11"/>
          </p:nvPr>
        </p:nvSpPr>
        <p:spPr/>
        <p:txBody>
          <a:bodyPr/>
          <a:lstStyle/>
          <a:p>
            <a:r>
              <a:rPr lang="en-US" smtClean="0"/>
              <a:t>www.crosscountryeducation.com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Kevin T. Blake, Ph.D., P.L.C.                                                 All Rights Reserved</a:t>
            </a:r>
            <a:endParaRPr lang="en-US"/>
          </a:p>
        </p:txBody>
      </p:sp>
    </p:spTree>
    <p:extLst>
      <p:ext uri="{BB962C8B-B14F-4D97-AF65-F5344CB8AC3E}">
        <p14:creationId xmlns:p14="http://schemas.microsoft.com/office/powerpoint/2010/main" val="27153158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1CCAA-48CF-4A8F-9000-BBE207ADD958}" type="slidenum">
              <a:rPr lang="en-US" smtClean="0"/>
              <a:pPr/>
              <a:t>42</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245183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Kevin T. Blake, Ph.D., P.L.C.                   www.drkevintblake.com</a:t>
            </a:r>
            <a:endParaRPr lang="en-US" dirty="0"/>
          </a:p>
        </p:txBody>
      </p:sp>
      <p:sp>
        <p:nvSpPr>
          <p:cNvPr id="5" name="Date Placeholder 4"/>
          <p:cNvSpPr>
            <a:spLocks noGrp="1"/>
          </p:cNvSpPr>
          <p:nvPr>
            <p:ph type="dt" idx="11"/>
          </p:nvPr>
        </p:nvSpPr>
        <p:spPr/>
        <p:txBody>
          <a:bodyPr/>
          <a:lstStyle/>
          <a:p>
            <a:r>
              <a:rPr lang="en-US" dirty="0" smtClean="0"/>
              <a:t>Cross Country Education                                www.crosscountryeducation.com</a:t>
            </a:r>
            <a:endParaRPr lang="en-US" dirty="0"/>
          </a:p>
        </p:txBody>
      </p:sp>
      <p:sp>
        <p:nvSpPr>
          <p:cNvPr id="6" name="Footer Placeholder 5"/>
          <p:cNvSpPr>
            <a:spLocks noGrp="1"/>
          </p:cNvSpPr>
          <p:nvPr>
            <p:ph type="ftr" sz="quarter" idx="12"/>
          </p:nvPr>
        </p:nvSpPr>
        <p:spPr/>
        <p:txBody>
          <a:bodyPr/>
          <a:lstStyle/>
          <a:p>
            <a:r>
              <a:rPr lang="en-US" dirty="0" smtClean="0"/>
              <a:t>All Rights Reserved</a:t>
            </a:r>
            <a:endParaRPr lang="en-US" dirty="0"/>
          </a:p>
        </p:txBody>
      </p:sp>
      <p:sp>
        <p:nvSpPr>
          <p:cNvPr id="7" name="Slide Number Placeholder 6"/>
          <p:cNvSpPr>
            <a:spLocks noGrp="1"/>
          </p:cNvSpPr>
          <p:nvPr>
            <p:ph type="sldNum" sz="quarter" idx="13"/>
          </p:nvPr>
        </p:nvSpPr>
        <p:spPr/>
        <p:txBody>
          <a:bodyPr/>
          <a:lstStyle/>
          <a:p>
            <a:fld id="{BD59FA49-D1B4-4DBA-8483-B6EB003240B1}" type="slidenum">
              <a:rPr lang="en-US" smtClean="0"/>
              <a:pPr/>
              <a:t>44</a:t>
            </a:fld>
            <a:endParaRPr lang="en-US" dirty="0"/>
          </a:p>
        </p:txBody>
      </p:sp>
    </p:spTree>
    <p:extLst>
      <p:ext uri="{BB962C8B-B14F-4D97-AF65-F5344CB8AC3E}">
        <p14:creationId xmlns:p14="http://schemas.microsoft.com/office/powerpoint/2010/main" val="570677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9917A6-2B79-4363-A24B-1612A318ECF0}" type="slidenum">
              <a:rPr lang="en-US" smtClean="0"/>
              <a:pPr/>
              <a:t>45</a:t>
            </a:fld>
            <a:endParaRPr lang="en-US" dirty="0"/>
          </a:p>
        </p:txBody>
      </p:sp>
      <p:sp>
        <p:nvSpPr>
          <p:cNvPr id="5" name="Date Placeholder 4"/>
          <p:cNvSpPr>
            <a:spLocks noGrp="1"/>
          </p:cNvSpPr>
          <p:nvPr>
            <p:ph type="dt" idx="11"/>
          </p:nvPr>
        </p:nvSpPr>
        <p:spPr/>
        <p:txBody>
          <a:bodyPr/>
          <a:lstStyle/>
          <a:p>
            <a:r>
              <a:rPr lang="en-US" dirty="0" smtClean="0"/>
              <a:t>Cross Country Education                                www.crosscountryeducation.com</a:t>
            </a:r>
            <a:endParaRPr lang="en-US" dirty="0"/>
          </a:p>
        </p:txBody>
      </p:sp>
      <p:sp>
        <p:nvSpPr>
          <p:cNvPr id="6" name="Footer Placeholder 5"/>
          <p:cNvSpPr>
            <a:spLocks noGrp="1"/>
          </p:cNvSpPr>
          <p:nvPr>
            <p:ph type="ftr" sz="quarter" idx="12"/>
          </p:nvPr>
        </p:nvSpPr>
        <p:spPr/>
        <p:txBody>
          <a:bodyPr/>
          <a:lstStyle/>
          <a:p>
            <a:r>
              <a:rPr lang="en-US" dirty="0" smtClean="0"/>
              <a:t>All Rights Reserved</a:t>
            </a:r>
            <a:endParaRPr lang="en-US" dirty="0"/>
          </a:p>
        </p:txBody>
      </p:sp>
      <p:sp>
        <p:nvSpPr>
          <p:cNvPr id="7" name="Header Placeholder 6"/>
          <p:cNvSpPr>
            <a:spLocks noGrp="1"/>
          </p:cNvSpPr>
          <p:nvPr>
            <p:ph type="hdr" sz="quarter" idx="13"/>
          </p:nvPr>
        </p:nvSpPr>
        <p:spPr/>
        <p:txBody>
          <a:bodyPr/>
          <a:lstStyle/>
          <a:p>
            <a:r>
              <a:rPr lang="en-US" dirty="0" smtClean="0"/>
              <a:t>Kevin T. Blake, Ph.D., P.L.C.                   www.drkevintblake.com</a:t>
            </a:r>
            <a:endParaRPr lang="en-US" dirty="0"/>
          </a:p>
        </p:txBody>
      </p:sp>
    </p:spTree>
    <p:extLst>
      <p:ext uri="{BB962C8B-B14F-4D97-AF65-F5344CB8AC3E}">
        <p14:creationId xmlns:p14="http://schemas.microsoft.com/office/powerpoint/2010/main" val="2716376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9917A6-2B79-4363-A24B-1612A318ECF0}" type="slidenum">
              <a:rPr lang="en-US" smtClean="0"/>
              <a:pPr/>
              <a:t>46</a:t>
            </a:fld>
            <a:endParaRPr lang="en-US" dirty="0"/>
          </a:p>
        </p:txBody>
      </p:sp>
      <p:sp>
        <p:nvSpPr>
          <p:cNvPr id="5" name="Date Placeholder 4"/>
          <p:cNvSpPr>
            <a:spLocks noGrp="1"/>
          </p:cNvSpPr>
          <p:nvPr>
            <p:ph type="dt" idx="11"/>
          </p:nvPr>
        </p:nvSpPr>
        <p:spPr/>
        <p:txBody>
          <a:bodyPr/>
          <a:lstStyle/>
          <a:p>
            <a:r>
              <a:rPr lang="en-US" dirty="0" smtClean="0"/>
              <a:t>Cross Country Education                                www.crosscountryeducation.com</a:t>
            </a:r>
            <a:endParaRPr lang="en-US" dirty="0"/>
          </a:p>
        </p:txBody>
      </p:sp>
      <p:sp>
        <p:nvSpPr>
          <p:cNvPr id="6" name="Footer Placeholder 5"/>
          <p:cNvSpPr>
            <a:spLocks noGrp="1"/>
          </p:cNvSpPr>
          <p:nvPr>
            <p:ph type="ftr" sz="quarter" idx="12"/>
          </p:nvPr>
        </p:nvSpPr>
        <p:spPr/>
        <p:txBody>
          <a:bodyPr/>
          <a:lstStyle/>
          <a:p>
            <a:r>
              <a:rPr lang="en-US" dirty="0" smtClean="0"/>
              <a:t>All Rights Reserved</a:t>
            </a:r>
            <a:endParaRPr lang="en-US" dirty="0"/>
          </a:p>
        </p:txBody>
      </p:sp>
      <p:sp>
        <p:nvSpPr>
          <p:cNvPr id="7" name="Header Placeholder 6"/>
          <p:cNvSpPr>
            <a:spLocks noGrp="1"/>
          </p:cNvSpPr>
          <p:nvPr>
            <p:ph type="hdr" sz="quarter" idx="13"/>
          </p:nvPr>
        </p:nvSpPr>
        <p:spPr/>
        <p:txBody>
          <a:bodyPr/>
          <a:lstStyle/>
          <a:p>
            <a:r>
              <a:rPr lang="en-US" dirty="0" smtClean="0"/>
              <a:t>Kevin T. Blake, Ph.D., P.L.C.                   www.drkevintblake.com</a:t>
            </a:r>
            <a:endParaRPr lang="en-US" dirty="0"/>
          </a:p>
        </p:txBody>
      </p:sp>
    </p:spTree>
    <p:extLst>
      <p:ext uri="{BB962C8B-B14F-4D97-AF65-F5344CB8AC3E}">
        <p14:creationId xmlns:p14="http://schemas.microsoft.com/office/powerpoint/2010/main" val="167342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9917A6-2B79-4363-A24B-1612A318ECF0}" type="slidenum">
              <a:rPr lang="en-US" smtClean="0"/>
              <a:pPr/>
              <a:t>47</a:t>
            </a:fld>
            <a:endParaRPr lang="en-US" dirty="0"/>
          </a:p>
        </p:txBody>
      </p:sp>
      <p:sp>
        <p:nvSpPr>
          <p:cNvPr id="5" name="Date Placeholder 4"/>
          <p:cNvSpPr>
            <a:spLocks noGrp="1"/>
          </p:cNvSpPr>
          <p:nvPr>
            <p:ph type="dt" idx="11"/>
          </p:nvPr>
        </p:nvSpPr>
        <p:spPr/>
        <p:txBody>
          <a:bodyPr/>
          <a:lstStyle/>
          <a:p>
            <a:r>
              <a:rPr lang="en-US" dirty="0" smtClean="0"/>
              <a:t>Cross Country Education                                www.crosscountryeducation.com</a:t>
            </a:r>
            <a:endParaRPr lang="en-US" dirty="0"/>
          </a:p>
        </p:txBody>
      </p:sp>
      <p:sp>
        <p:nvSpPr>
          <p:cNvPr id="6" name="Footer Placeholder 5"/>
          <p:cNvSpPr>
            <a:spLocks noGrp="1"/>
          </p:cNvSpPr>
          <p:nvPr>
            <p:ph type="ftr" sz="quarter" idx="12"/>
          </p:nvPr>
        </p:nvSpPr>
        <p:spPr/>
        <p:txBody>
          <a:bodyPr/>
          <a:lstStyle/>
          <a:p>
            <a:r>
              <a:rPr lang="en-US" dirty="0" smtClean="0"/>
              <a:t>All Rights Reserved</a:t>
            </a:r>
            <a:endParaRPr lang="en-US" dirty="0"/>
          </a:p>
        </p:txBody>
      </p:sp>
      <p:sp>
        <p:nvSpPr>
          <p:cNvPr id="7" name="Header Placeholder 6"/>
          <p:cNvSpPr>
            <a:spLocks noGrp="1"/>
          </p:cNvSpPr>
          <p:nvPr>
            <p:ph type="hdr" sz="quarter" idx="13"/>
          </p:nvPr>
        </p:nvSpPr>
        <p:spPr/>
        <p:txBody>
          <a:bodyPr/>
          <a:lstStyle/>
          <a:p>
            <a:r>
              <a:rPr lang="en-US" dirty="0" smtClean="0"/>
              <a:t>Kevin T. Blake, Ph.D., P.L.C.                   www.drkevintblake.com</a:t>
            </a:r>
            <a:endParaRPr lang="en-US" dirty="0"/>
          </a:p>
        </p:txBody>
      </p:sp>
    </p:spTree>
    <p:extLst>
      <p:ext uri="{BB962C8B-B14F-4D97-AF65-F5344CB8AC3E}">
        <p14:creationId xmlns:p14="http://schemas.microsoft.com/office/powerpoint/2010/main" val="2222355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49</a:t>
            </a:fld>
            <a:endParaRPr lang="en-US"/>
          </a:p>
        </p:txBody>
      </p:sp>
    </p:spTree>
    <p:extLst>
      <p:ext uri="{BB962C8B-B14F-4D97-AF65-F5344CB8AC3E}">
        <p14:creationId xmlns:p14="http://schemas.microsoft.com/office/powerpoint/2010/main" val="3818838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50</a:t>
            </a:fld>
            <a:endParaRPr lang="en-US"/>
          </a:p>
        </p:txBody>
      </p:sp>
    </p:spTree>
    <p:extLst>
      <p:ext uri="{BB962C8B-B14F-4D97-AF65-F5344CB8AC3E}">
        <p14:creationId xmlns:p14="http://schemas.microsoft.com/office/powerpoint/2010/main" val="42633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54</a:t>
            </a:fld>
            <a:endParaRPr lang="en-US"/>
          </a:p>
        </p:txBody>
      </p:sp>
    </p:spTree>
    <p:extLst>
      <p:ext uri="{BB962C8B-B14F-4D97-AF65-F5344CB8AC3E}">
        <p14:creationId xmlns:p14="http://schemas.microsoft.com/office/powerpoint/2010/main" val="5384073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56</a:t>
            </a:fld>
            <a:endParaRPr lang="en-US"/>
          </a:p>
        </p:txBody>
      </p:sp>
    </p:spTree>
    <p:extLst>
      <p:ext uri="{BB962C8B-B14F-4D97-AF65-F5344CB8AC3E}">
        <p14:creationId xmlns:p14="http://schemas.microsoft.com/office/powerpoint/2010/main" val="3610789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Kevin T. Blake, Ph.D., P.L.C. www.drkevintblake.com                                     520-327-7002</a:t>
            </a:r>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r>
              <a:rPr lang="en-US" smtClean="0"/>
              <a:t>Cross Country Education                                                                 www.crosscountryeducation.com                800-397-0180</a:t>
            </a:r>
            <a:endParaRPr lang="en-US"/>
          </a:p>
        </p:txBody>
      </p:sp>
      <p:sp>
        <p:nvSpPr>
          <p:cNvPr id="7" name="Slide Number Placeholder 6"/>
          <p:cNvSpPr>
            <a:spLocks noGrp="1"/>
          </p:cNvSpPr>
          <p:nvPr>
            <p:ph type="sldNum" sz="quarter" idx="13"/>
          </p:nvPr>
        </p:nvSpPr>
        <p:spPr/>
        <p:txBody>
          <a:bodyPr/>
          <a:lstStyle/>
          <a:p>
            <a:fld id="{20257389-068F-4BB4-9B04-F977137FD9B9}" type="slidenum">
              <a:rPr lang="en-US" smtClean="0"/>
              <a:pPr/>
              <a:t>5</a:t>
            </a:fld>
            <a:endParaRPr lang="en-US"/>
          </a:p>
        </p:txBody>
      </p:sp>
    </p:spTree>
    <p:extLst>
      <p:ext uri="{BB962C8B-B14F-4D97-AF65-F5344CB8AC3E}">
        <p14:creationId xmlns:p14="http://schemas.microsoft.com/office/powerpoint/2010/main" val="11223331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57</a:t>
            </a:fld>
            <a:endParaRPr lang="en-US"/>
          </a:p>
        </p:txBody>
      </p:sp>
    </p:spTree>
    <p:extLst>
      <p:ext uri="{BB962C8B-B14F-4D97-AF65-F5344CB8AC3E}">
        <p14:creationId xmlns:p14="http://schemas.microsoft.com/office/powerpoint/2010/main" val="29029441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58</a:t>
            </a:fld>
            <a:endParaRPr lang="en-US"/>
          </a:p>
        </p:txBody>
      </p:sp>
    </p:spTree>
    <p:extLst>
      <p:ext uri="{BB962C8B-B14F-4D97-AF65-F5344CB8AC3E}">
        <p14:creationId xmlns:p14="http://schemas.microsoft.com/office/powerpoint/2010/main" val="18413476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60</a:t>
            </a:fld>
            <a:endParaRPr lang="en-US"/>
          </a:p>
        </p:txBody>
      </p:sp>
    </p:spTree>
    <p:extLst>
      <p:ext uri="{BB962C8B-B14F-4D97-AF65-F5344CB8AC3E}">
        <p14:creationId xmlns:p14="http://schemas.microsoft.com/office/powerpoint/2010/main" val="3586565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61</a:t>
            </a:fld>
            <a:endParaRPr lang="en-US"/>
          </a:p>
        </p:txBody>
      </p:sp>
    </p:spTree>
    <p:extLst>
      <p:ext uri="{BB962C8B-B14F-4D97-AF65-F5344CB8AC3E}">
        <p14:creationId xmlns:p14="http://schemas.microsoft.com/office/powerpoint/2010/main" val="13799259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62</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33273869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67</a:t>
            </a:fld>
            <a:endParaRPr lang="en-US"/>
          </a:p>
        </p:txBody>
      </p:sp>
    </p:spTree>
    <p:extLst>
      <p:ext uri="{BB962C8B-B14F-4D97-AF65-F5344CB8AC3E}">
        <p14:creationId xmlns:p14="http://schemas.microsoft.com/office/powerpoint/2010/main" val="9246200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68</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3701857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69</a:t>
            </a:fld>
            <a:endParaRPr lang="en-US"/>
          </a:p>
        </p:txBody>
      </p:sp>
    </p:spTree>
    <p:extLst>
      <p:ext uri="{BB962C8B-B14F-4D97-AF65-F5344CB8AC3E}">
        <p14:creationId xmlns:p14="http://schemas.microsoft.com/office/powerpoint/2010/main" val="5541334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71</a:t>
            </a:fld>
            <a:endParaRPr lang="en-US"/>
          </a:p>
        </p:txBody>
      </p:sp>
    </p:spTree>
    <p:extLst>
      <p:ext uri="{BB962C8B-B14F-4D97-AF65-F5344CB8AC3E}">
        <p14:creationId xmlns:p14="http://schemas.microsoft.com/office/powerpoint/2010/main" val="23952312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72</a:t>
            </a:fld>
            <a:endParaRPr lang="en-US"/>
          </a:p>
        </p:txBody>
      </p:sp>
    </p:spTree>
    <p:extLst>
      <p:ext uri="{BB962C8B-B14F-4D97-AF65-F5344CB8AC3E}">
        <p14:creationId xmlns:p14="http://schemas.microsoft.com/office/powerpoint/2010/main" val="2853501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59FA49-D1B4-4DBA-8483-B6EB003240B1}" type="slidenum">
              <a:rPr lang="en-US" smtClean="0"/>
              <a:pPr/>
              <a:t>6</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32617555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73</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4743559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74</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16047767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75</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32393398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76</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5412325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77</a:t>
            </a:fld>
            <a:endParaRPr lang="en-US"/>
          </a:p>
        </p:txBody>
      </p:sp>
      <p:sp>
        <p:nvSpPr>
          <p:cNvPr id="5" name="Date Placeholder 4"/>
          <p:cNvSpPr>
            <a:spLocks noGrp="1"/>
          </p:cNvSpPr>
          <p:nvPr>
            <p:ph type="dt" idx="11"/>
          </p:nvPr>
        </p:nvSpPr>
        <p:spPr/>
        <p:txBody>
          <a:bodyPr/>
          <a:lstStyle/>
          <a:p>
            <a:r>
              <a:rPr lang="en-US" smtClean="0"/>
              <a:t>www.crosscountryeducation.com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Kevin T. Blake, Ph.D., P.L.C.                                                 All Rights Reserved</a:t>
            </a:r>
            <a:endParaRPr lang="en-US"/>
          </a:p>
        </p:txBody>
      </p:sp>
    </p:spTree>
    <p:extLst>
      <p:ext uri="{BB962C8B-B14F-4D97-AF65-F5344CB8AC3E}">
        <p14:creationId xmlns:p14="http://schemas.microsoft.com/office/powerpoint/2010/main" val="38052782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81</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34260381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83</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9209850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86</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20995424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87</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23132663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88</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361288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59FA49-D1B4-4DBA-8483-B6EB003240B1}" type="slidenum">
              <a:rPr lang="en-US" smtClean="0"/>
              <a:pPr/>
              <a:t>7</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1088544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89</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12307487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90</a:t>
            </a:fld>
            <a:endParaRPr lang="en-US"/>
          </a:p>
        </p:txBody>
      </p:sp>
    </p:spTree>
    <p:extLst>
      <p:ext uri="{BB962C8B-B14F-4D97-AF65-F5344CB8AC3E}">
        <p14:creationId xmlns:p14="http://schemas.microsoft.com/office/powerpoint/2010/main" val="18256549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91</a:t>
            </a:fld>
            <a:endParaRPr lang="en-US"/>
          </a:p>
        </p:txBody>
      </p:sp>
    </p:spTree>
    <p:extLst>
      <p:ext uri="{BB962C8B-B14F-4D97-AF65-F5344CB8AC3E}">
        <p14:creationId xmlns:p14="http://schemas.microsoft.com/office/powerpoint/2010/main" val="30653438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94</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42398390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95</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33546143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96</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14769864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97</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38195418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98</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10635633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9917A6-2B79-4363-A24B-1612A318ECF0}" type="slidenum">
              <a:rPr lang="en-US" smtClean="0"/>
              <a:pPr/>
              <a:t>99</a:t>
            </a:fld>
            <a:endParaRPr lang="en-US" dirty="0"/>
          </a:p>
        </p:txBody>
      </p:sp>
      <p:sp>
        <p:nvSpPr>
          <p:cNvPr id="5" name="Date Placeholder 4"/>
          <p:cNvSpPr>
            <a:spLocks noGrp="1"/>
          </p:cNvSpPr>
          <p:nvPr>
            <p:ph type="dt" idx="11"/>
          </p:nvPr>
        </p:nvSpPr>
        <p:spPr/>
        <p:txBody>
          <a:bodyPr/>
          <a:lstStyle/>
          <a:p>
            <a:r>
              <a:rPr lang="en-US" dirty="0" smtClean="0"/>
              <a:t>Cross Country Education                                www.crosscountryeducation.com</a:t>
            </a:r>
            <a:endParaRPr lang="en-US" dirty="0"/>
          </a:p>
        </p:txBody>
      </p:sp>
      <p:sp>
        <p:nvSpPr>
          <p:cNvPr id="6" name="Footer Placeholder 5"/>
          <p:cNvSpPr>
            <a:spLocks noGrp="1"/>
          </p:cNvSpPr>
          <p:nvPr>
            <p:ph type="ftr" sz="quarter" idx="12"/>
          </p:nvPr>
        </p:nvSpPr>
        <p:spPr/>
        <p:txBody>
          <a:bodyPr/>
          <a:lstStyle/>
          <a:p>
            <a:r>
              <a:rPr lang="en-US" dirty="0" smtClean="0"/>
              <a:t>All Rights Reserved</a:t>
            </a:r>
            <a:endParaRPr lang="en-US" dirty="0"/>
          </a:p>
        </p:txBody>
      </p:sp>
      <p:sp>
        <p:nvSpPr>
          <p:cNvPr id="7" name="Header Placeholder 6"/>
          <p:cNvSpPr>
            <a:spLocks noGrp="1"/>
          </p:cNvSpPr>
          <p:nvPr>
            <p:ph type="hdr" sz="quarter" idx="13"/>
          </p:nvPr>
        </p:nvSpPr>
        <p:spPr/>
        <p:txBody>
          <a:bodyPr/>
          <a:lstStyle/>
          <a:p>
            <a:r>
              <a:rPr lang="en-US" dirty="0" smtClean="0"/>
              <a:t>Kevin T. Blake, Ph.D., P.L.C.                   www.drkevintblake.com</a:t>
            </a:r>
            <a:endParaRPr lang="en-US" dirty="0"/>
          </a:p>
        </p:txBody>
      </p:sp>
    </p:spTree>
    <p:extLst>
      <p:ext uri="{BB962C8B-B14F-4D97-AF65-F5344CB8AC3E}">
        <p14:creationId xmlns:p14="http://schemas.microsoft.com/office/powerpoint/2010/main" val="32127072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100</a:t>
            </a:fld>
            <a:endParaRPr lang="en-US"/>
          </a:p>
        </p:txBody>
      </p:sp>
    </p:spTree>
    <p:extLst>
      <p:ext uri="{BB962C8B-B14F-4D97-AF65-F5344CB8AC3E}">
        <p14:creationId xmlns:p14="http://schemas.microsoft.com/office/powerpoint/2010/main" val="81577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671946-F602-4E97-84C6-E0BBCFB34CDD}"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www.crosscountryeducation.com                   www.drkevintblake.com</a:t>
            </a:r>
            <a:endParaRPr lang="en-US"/>
          </a:p>
        </p:txBody>
      </p:sp>
      <p:sp>
        <p:nvSpPr>
          <p:cNvPr id="6" name="Header Placeholder 5"/>
          <p:cNvSpPr>
            <a:spLocks noGrp="1"/>
          </p:cNvSpPr>
          <p:nvPr>
            <p:ph type="hdr" sz="quarter" idx="12"/>
          </p:nvPr>
        </p:nvSpPr>
        <p:spPr/>
        <p:txBody>
          <a:bodyPr/>
          <a:lstStyle/>
          <a:p>
            <a:r>
              <a:rPr lang="en-US" smtClean="0"/>
              <a:t>Kevin T. Blake, Ph.D., P.L.C.                              All Rights Reserved</a:t>
            </a:r>
            <a:endParaRPr lang="en-US"/>
          </a:p>
        </p:txBody>
      </p:sp>
    </p:spTree>
    <p:extLst>
      <p:ext uri="{BB962C8B-B14F-4D97-AF65-F5344CB8AC3E}">
        <p14:creationId xmlns:p14="http://schemas.microsoft.com/office/powerpoint/2010/main" val="18187445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101</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13270280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102</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28122895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103</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29642823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105</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31000960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106</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15999252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107</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35537050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B3F7-25AD-447A-BD8E-355FFB901E03}" type="slidenum">
              <a:rPr lang="en-US" smtClean="0"/>
              <a:pPr/>
              <a:t>108</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21771545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1CCAA-48CF-4A8F-9000-BBE207ADD958}" type="slidenum">
              <a:rPr lang="en-US" smtClean="0"/>
              <a:pPr/>
              <a:t>109</a:t>
            </a:fld>
            <a:endParaRPr lang="en-US"/>
          </a:p>
        </p:txBody>
      </p:sp>
      <p:sp>
        <p:nvSpPr>
          <p:cNvPr id="5" name="Date Placeholder 4"/>
          <p:cNvSpPr>
            <a:spLocks noGrp="1"/>
          </p:cNvSpPr>
          <p:nvPr>
            <p:ph type="dt" idx="11"/>
          </p:nvPr>
        </p:nvSpPr>
        <p:spPr/>
        <p:txBody>
          <a:bodyPr/>
          <a:lstStyle/>
          <a:p>
            <a:r>
              <a:rPr lang="en-US" smtClean="0"/>
              <a:t>All Rights Reserved</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Kevin T. Blake, Ph.D., P.L.C. www.drkevintblake.com                                     520-327-7002</a:t>
            </a:r>
            <a:endParaRPr lang="en-US"/>
          </a:p>
        </p:txBody>
      </p:sp>
    </p:spTree>
    <p:extLst>
      <p:ext uri="{BB962C8B-B14F-4D97-AF65-F5344CB8AC3E}">
        <p14:creationId xmlns:p14="http://schemas.microsoft.com/office/powerpoint/2010/main" val="38552288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DBACCC-FB73-4F14-9D25-A42F3A5C0DB0}" type="slidenum">
              <a:rPr lang="en-US" smtClean="0"/>
              <a:pPr/>
              <a:t>110</a:t>
            </a:fld>
            <a:endParaRPr lang="en-US"/>
          </a:p>
        </p:txBody>
      </p:sp>
    </p:spTree>
    <p:extLst>
      <p:ext uri="{BB962C8B-B14F-4D97-AF65-F5344CB8AC3E}">
        <p14:creationId xmlns:p14="http://schemas.microsoft.com/office/powerpoint/2010/main" val="34532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257389-068F-4BB4-9B04-F977137FD9B9}" type="slidenum">
              <a:rPr lang="en-US" smtClean="0"/>
              <a:pPr/>
              <a:t>9</a:t>
            </a:fld>
            <a:endParaRPr lang="en-US"/>
          </a:p>
        </p:txBody>
      </p:sp>
      <p:sp>
        <p:nvSpPr>
          <p:cNvPr id="5" name="Date Placeholder 4"/>
          <p:cNvSpPr>
            <a:spLocks noGrp="1"/>
          </p:cNvSpPr>
          <p:nvPr>
            <p:ph type="dt" idx="11"/>
          </p:nvPr>
        </p:nvSpPr>
        <p:spPr/>
        <p:txBody>
          <a:bodyPr/>
          <a:lstStyle/>
          <a:p>
            <a:r>
              <a:rPr lang="en-US" smtClean="0"/>
              <a:t>Kevin T. Blake, Ph.D., P.L.C.              www.drkevintblake.com</a:t>
            </a:r>
            <a:endParaRPr lang="en-US"/>
          </a:p>
        </p:txBody>
      </p:sp>
      <p:sp>
        <p:nvSpPr>
          <p:cNvPr id="6" name="Footer Placeholder 5"/>
          <p:cNvSpPr>
            <a:spLocks noGrp="1"/>
          </p:cNvSpPr>
          <p:nvPr>
            <p:ph type="ftr" sz="quarter" idx="12"/>
          </p:nvPr>
        </p:nvSpPr>
        <p:spPr/>
        <p:txBody>
          <a:bodyPr/>
          <a:lstStyle/>
          <a:p>
            <a:r>
              <a:rPr lang="en-US" smtClean="0"/>
              <a:t>All Rights Reserved</a:t>
            </a:r>
            <a:endParaRPr lang="en-US"/>
          </a:p>
        </p:txBody>
      </p:sp>
      <p:sp>
        <p:nvSpPr>
          <p:cNvPr id="7" name="Header Placeholder 6"/>
          <p:cNvSpPr>
            <a:spLocks noGrp="1"/>
          </p:cNvSpPr>
          <p:nvPr>
            <p:ph type="hdr" sz="quarter" idx="13"/>
          </p:nvPr>
        </p:nvSpPr>
        <p:spPr/>
        <p:txBody>
          <a:bodyPr/>
          <a:lstStyle/>
          <a:p>
            <a:r>
              <a:rPr lang="en-US" smtClean="0"/>
              <a:t>Cross Country Education             www.crosscountryeducation.com</a:t>
            </a:r>
            <a:endParaRPr lang="en-US"/>
          </a:p>
        </p:txBody>
      </p:sp>
    </p:spTree>
    <p:extLst>
      <p:ext uri="{BB962C8B-B14F-4D97-AF65-F5344CB8AC3E}">
        <p14:creationId xmlns:p14="http://schemas.microsoft.com/office/powerpoint/2010/main" val="428962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880665-1C29-4465-AEA0-E4670A7126AB}"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01FA5-A7A4-4D5A-A20A-FF0273309F1E}" type="slidenum">
              <a:rPr lang="en-US" smtClean="0"/>
              <a:t>‹#›</a:t>
            </a:fld>
            <a:endParaRPr lang="en-US"/>
          </a:p>
        </p:txBody>
      </p:sp>
    </p:spTree>
    <p:extLst>
      <p:ext uri="{BB962C8B-B14F-4D97-AF65-F5344CB8AC3E}">
        <p14:creationId xmlns:p14="http://schemas.microsoft.com/office/powerpoint/2010/main" val="395561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80665-1C29-4465-AEA0-E4670A7126AB}"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01FA5-A7A4-4D5A-A20A-FF0273309F1E}" type="slidenum">
              <a:rPr lang="en-US" smtClean="0"/>
              <a:t>‹#›</a:t>
            </a:fld>
            <a:endParaRPr lang="en-US"/>
          </a:p>
        </p:txBody>
      </p:sp>
    </p:spTree>
    <p:extLst>
      <p:ext uri="{BB962C8B-B14F-4D97-AF65-F5344CB8AC3E}">
        <p14:creationId xmlns:p14="http://schemas.microsoft.com/office/powerpoint/2010/main" val="269454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80665-1C29-4465-AEA0-E4670A7126AB}"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01FA5-A7A4-4D5A-A20A-FF0273309F1E}" type="slidenum">
              <a:rPr lang="en-US" smtClean="0"/>
              <a:t>‹#›</a:t>
            </a:fld>
            <a:endParaRPr lang="en-US"/>
          </a:p>
        </p:txBody>
      </p:sp>
    </p:spTree>
    <p:extLst>
      <p:ext uri="{BB962C8B-B14F-4D97-AF65-F5344CB8AC3E}">
        <p14:creationId xmlns:p14="http://schemas.microsoft.com/office/powerpoint/2010/main" val="1940415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All Rights Reserved</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Kevin T. Blake, Ph.D., P.L.C.</a:t>
            </a:r>
          </a:p>
        </p:txBody>
      </p:sp>
      <p:sp>
        <p:nvSpPr>
          <p:cNvPr id="7" name="Rectangle 6"/>
          <p:cNvSpPr>
            <a:spLocks noGrp="1" noChangeArrowheads="1"/>
          </p:cNvSpPr>
          <p:nvPr>
            <p:ph type="sldNum" sz="quarter" idx="12"/>
          </p:nvPr>
        </p:nvSpPr>
        <p:spPr>
          <a:ln/>
        </p:spPr>
        <p:txBody>
          <a:bodyPr/>
          <a:lstStyle>
            <a:lvl1pPr>
              <a:defRPr/>
            </a:lvl1pPr>
          </a:lstStyle>
          <a:p>
            <a:pPr>
              <a:defRPr/>
            </a:pPr>
            <a:fld id="{DB5C54C1-6D00-4113-B709-006009AF6F99}" type="slidenum">
              <a:rPr lang="en-US"/>
              <a:pPr>
                <a:defRPr/>
              </a:pPr>
              <a:t>‹#›</a:t>
            </a:fld>
            <a:endParaRPr lang="en-US"/>
          </a:p>
        </p:txBody>
      </p:sp>
    </p:spTree>
    <p:extLst>
      <p:ext uri="{BB962C8B-B14F-4D97-AF65-F5344CB8AC3E}">
        <p14:creationId xmlns:p14="http://schemas.microsoft.com/office/powerpoint/2010/main" val="353040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80665-1C29-4465-AEA0-E4670A7126AB}"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01FA5-A7A4-4D5A-A20A-FF0273309F1E}" type="slidenum">
              <a:rPr lang="en-US" smtClean="0"/>
              <a:t>‹#›</a:t>
            </a:fld>
            <a:endParaRPr lang="en-US"/>
          </a:p>
        </p:txBody>
      </p:sp>
    </p:spTree>
    <p:extLst>
      <p:ext uri="{BB962C8B-B14F-4D97-AF65-F5344CB8AC3E}">
        <p14:creationId xmlns:p14="http://schemas.microsoft.com/office/powerpoint/2010/main" val="185822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880665-1C29-4465-AEA0-E4670A7126AB}"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01FA5-A7A4-4D5A-A20A-FF0273309F1E}" type="slidenum">
              <a:rPr lang="en-US" smtClean="0"/>
              <a:t>‹#›</a:t>
            </a:fld>
            <a:endParaRPr lang="en-US"/>
          </a:p>
        </p:txBody>
      </p:sp>
    </p:spTree>
    <p:extLst>
      <p:ext uri="{BB962C8B-B14F-4D97-AF65-F5344CB8AC3E}">
        <p14:creationId xmlns:p14="http://schemas.microsoft.com/office/powerpoint/2010/main" val="189137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880665-1C29-4465-AEA0-E4670A7126AB}"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01FA5-A7A4-4D5A-A20A-FF0273309F1E}" type="slidenum">
              <a:rPr lang="en-US" smtClean="0"/>
              <a:t>‹#›</a:t>
            </a:fld>
            <a:endParaRPr lang="en-US"/>
          </a:p>
        </p:txBody>
      </p:sp>
    </p:spTree>
    <p:extLst>
      <p:ext uri="{BB962C8B-B14F-4D97-AF65-F5344CB8AC3E}">
        <p14:creationId xmlns:p14="http://schemas.microsoft.com/office/powerpoint/2010/main" val="216587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880665-1C29-4465-AEA0-E4670A7126AB}"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01FA5-A7A4-4D5A-A20A-FF0273309F1E}" type="slidenum">
              <a:rPr lang="en-US" smtClean="0"/>
              <a:t>‹#›</a:t>
            </a:fld>
            <a:endParaRPr lang="en-US"/>
          </a:p>
        </p:txBody>
      </p:sp>
    </p:spTree>
    <p:extLst>
      <p:ext uri="{BB962C8B-B14F-4D97-AF65-F5344CB8AC3E}">
        <p14:creationId xmlns:p14="http://schemas.microsoft.com/office/powerpoint/2010/main" val="3422489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880665-1C29-4465-AEA0-E4670A7126AB}"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01FA5-A7A4-4D5A-A20A-FF0273309F1E}" type="slidenum">
              <a:rPr lang="en-US" smtClean="0"/>
              <a:t>‹#›</a:t>
            </a:fld>
            <a:endParaRPr lang="en-US"/>
          </a:p>
        </p:txBody>
      </p:sp>
    </p:spTree>
    <p:extLst>
      <p:ext uri="{BB962C8B-B14F-4D97-AF65-F5344CB8AC3E}">
        <p14:creationId xmlns:p14="http://schemas.microsoft.com/office/powerpoint/2010/main" val="11475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80665-1C29-4465-AEA0-E4670A7126AB}"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01FA5-A7A4-4D5A-A20A-FF0273309F1E}" type="slidenum">
              <a:rPr lang="en-US" smtClean="0"/>
              <a:t>‹#›</a:t>
            </a:fld>
            <a:endParaRPr lang="en-US"/>
          </a:p>
        </p:txBody>
      </p:sp>
    </p:spTree>
    <p:extLst>
      <p:ext uri="{BB962C8B-B14F-4D97-AF65-F5344CB8AC3E}">
        <p14:creationId xmlns:p14="http://schemas.microsoft.com/office/powerpoint/2010/main" val="210848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80665-1C29-4465-AEA0-E4670A7126AB}"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01FA5-A7A4-4D5A-A20A-FF0273309F1E}" type="slidenum">
              <a:rPr lang="en-US" smtClean="0"/>
              <a:t>‹#›</a:t>
            </a:fld>
            <a:endParaRPr lang="en-US"/>
          </a:p>
        </p:txBody>
      </p:sp>
    </p:spTree>
    <p:extLst>
      <p:ext uri="{BB962C8B-B14F-4D97-AF65-F5344CB8AC3E}">
        <p14:creationId xmlns:p14="http://schemas.microsoft.com/office/powerpoint/2010/main" val="313849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80665-1C29-4465-AEA0-E4670A7126AB}"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01FA5-A7A4-4D5A-A20A-FF0273309F1E}" type="slidenum">
              <a:rPr lang="en-US" smtClean="0"/>
              <a:t>‹#›</a:t>
            </a:fld>
            <a:endParaRPr lang="en-US"/>
          </a:p>
        </p:txBody>
      </p:sp>
    </p:spTree>
    <p:extLst>
      <p:ext uri="{BB962C8B-B14F-4D97-AF65-F5344CB8AC3E}">
        <p14:creationId xmlns:p14="http://schemas.microsoft.com/office/powerpoint/2010/main" val="132152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80665-1C29-4465-AEA0-E4670A7126AB}" type="datetimeFigureOut">
              <a:rPr lang="en-US" smtClean="0"/>
              <a:t>8/11/2016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1FA5-A7A4-4D5A-A20A-FF0273309F1E}" type="slidenum">
              <a:rPr lang="en-US" smtClean="0"/>
              <a:t>‹#›</a:t>
            </a:fld>
            <a:endParaRPr lang="en-US"/>
          </a:p>
        </p:txBody>
      </p:sp>
    </p:spTree>
    <p:extLst>
      <p:ext uri="{BB962C8B-B14F-4D97-AF65-F5344CB8AC3E}">
        <p14:creationId xmlns:p14="http://schemas.microsoft.com/office/powerpoint/2010/main" val="1016610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hyperlink" Target="http://www.cogmed.com/"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01.xml.rels><?xml version="1.0" encoding="UTF-8" standalone="yes"?>
<Relationships xmlns="http://schemas.openxmlformats.org/package/2006/relationships"><Relationship Id="rId3" Type="http://schemas.openxmlformats.org/officeDocument/2006/relationships/hyperlink" Target="http://www.jkseminars.com/"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www.jaacap.com/article/S0890-8567(09)61554-9/abstract"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jkseminars.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dsm5.org/ProposedRevision/Pages/proposedrevision.aspx?rid=383"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nimh.nih.gov/about/director/2013/transforming-diagnosis.s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nimh.nih.gov/research-priorities/rdoc/nimh-research-domain-criteria-rdoc.s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sm5.org/ProposedRevision/Pages/proposedrevision.aspx?rid=38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dx.doi.org/10.1016/j.nicl.2015.05.007"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cell.com/trends/cognitive-sciences/retrieve/pii/S1364661311000878?_returnURL=http://linkinghub.elsevier.com/retrieve/pii/S1364661311000878?showall=true"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pnas.org/content/108/50/20254.ful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hyperlink" Target="http://www.ncbi.nlm.nih.gov/pmc/articles/PMC2796531"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9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hyperlink" Target="http://www.fda.gov/ohrms/dockets/ac/06/briefing/2006-4212b1-01-09-fda-tab9.pdf" TargetMode="External"/><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hyperlink" Target="http://www.pediatrics.aappublications.org/cgi/content/full/116/6/e777" TargetMode="External"/><Relationship Id="rId4" Type="http://schemas.openxmlformats.org/officeDocument/2006/relationships/hyperlink" Target="http://www.findarticles.com/p/articles/mi_hb4345/is_9_34/ai_n29293254/"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www.rxlist.com/provigil-drug/consumer-side-effects-precautions.htm" TargetMode="External"/><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5384" y="382588"/>
            <a:ext cx="9846816" cy="5973762"/>
          </a:xfrm>
        </p:spPr>
        <p:txBody>
          <a:bodyPr>
            <a:normAutofit fontScale="90000"/>
          </a:bodyPr>
          <a:lstStyle/>
          <a:p>
            <a:pPr algn="l">
              <a:defRPr/>
            </a:pPr>
            <a:r>
              <a:rPr lang="en-US" sz="5300" b="1" i="1" spc="-150" dirty="0" smtClean="0">
                <a:solidFill>
                  <a:srgbClr val="FF0000"/>
                </a:solidFill>
                <a:effectLst>
                  <a:outerShdw blurRad="38100" dist="38100" dir="2700000" algn="tl">
                    <a:srgbClr val="000000">
                      <a:alpha val="43137"/>
                    </a:srgbClr>
                  </a:outerShdw>
                </a:effectLst>
              </a:rPr>
              <a:t>2016</a:t>
            </a:r>
            <a:br>
              <a:rPr lang="en-US" sz="5300" b="1" i="1" spc="-150" dirty="0" smtClean="0">
                <a:solidFill>
                  <a:srgbClr val="FF0000"/>
                </a:solidFill>
                <a:effectLst>
                  <a:outerShdw blurRad="38100" dist="38100" dir="2700000" algn="tl">
                    <a:srgbClr val="000000">
                      <a:alpha val="43137"/>
                    </a:srgbClr>
                  </a:outerShdw>
                </a:effectLst>
              </a:rPr>
            </a:br>
            <a:r>
              <a:rPr lang="en-US" sz="5300" b="1" i="1" spc="-150" dirty="0" smtClean="0">
                <a:solidFill>
                  <a:srgbClr val="FF0000"/>
                </a:solidFill>
                <a:effectLst>
                  <a:outerShdw blurRad="38100" dist="38100" dir="2700000" algn="tl">
                    <a:srgbClr val="000000">
                      <a:alpha val="43137"/>
                    </a:srgbClr>
                  </a:outerShdw>
                </a:effectLst>
              </a:rPr>
              <a:t>AD/HD</a:t>
            </a:r>
            <a:r>
              <a:rPr lang="en-US" sz="5300" b="1" i="1" spc="-150" dirty="0">
                <a:solidFill>
                  <a:srgbClr val="FF0000"/>
                </a:solidFill>
                <a:effectLst>
                  <a:outerShdw blurRad="38100" dist="38100" dir="2700000" algn="tl">
                    <a:srgbClr val="000000">
                      <a:alpha val="43137"/>
                    </a:srgbClr>
                  </a:outerShdw>
                </a:effectLst>
              </a:rPr>
              <a:t>, </a:t>
            </a:r>
            <a:br>
              <a:rPr lang="en-US" sz="5300" b="1" i="1" spc="-150" dirty="0">
                <a:solidFill>
                  <a:srgbClr val="FF0000"/>
                </a:solidFill>
                <a:effectLst>
                  <a:outerShdw blurRad="38100" dist="38100" dir="2700000" algn="tl">
                    <a:srgbClr val="000000">
                      <a:alpha val="43137"/>
                    </a:srgbClr>
                  </a:outerShdw>
                </a:effectLst>
              </a:rPr>
            </a:br>
            <a:r>
              <a:rPr lang="en-US" sz="5300" b="1" i="1" spc="-150" dirty="0">
                <a:solidFill>
                  <a:srgbClr val="FF0000"/>
                </a:solidFill>
                <a:effectLst>
                  <a:outerShdw blurRad="38100" dist="38100" dir="2700000" algn="tl">
                    <a:srgbClr val="000000">
                      <a:alpha val="43137"/>
                    </a:srgbClr>
                  </a:outerShdw>
                </a:effectLst>
              </a:rPr>
              <a:t>Inattentive</a:t>
            </a:r>
            <a:br>
              <a:rPr lang="en-US" sz="5300" b="1" i="1" spc="-150" dirty="0">
                <a:solidFill>
                  <a:srgbClr val="FF0000"/>
                </a:solidFill>
                <a:effectLst>
                  <a:outerShdw blurRad="38100" dist="38100" dir="2700000" algn="tl">
                    <a:srgbClr val="000000">
                      <a:alpha val="43137"/>
                    </a:srgbClr>
                  </a:outerShdw>
                </a:effectLst>
              </a:rPr>
            </a:br>
            <a:r>
              <a:rPr lang="en-US" sz="5300" b="1" i="1" spc="-150" dirty="0">
                <a:solidFill>
                  <a:srgbClr val="FF0000"/>
                </a:solidFill>
                <a:effectLst>
                  <a:outerShdw blurRad="38100" dist="38100" dir="2700000" algn="tl">
                    <a:srgbClr val="000000">
                      <a:alpha val="43137"/>
                    </a:srgbClr>
                  </a:outerShdw>
                </a:effectLst>
              </a:rPr>
              <a:t>Type</a:t>
            </a:r>
            <a:br>
              <a:rPr lang="en-US" sz="5300" b="1" i="1" spc="-150" dirty="0">
                <a:solidFill>
                  <a:srgbClr val="FF0000"/>
                </a:solidFill>
                <a:effectLst>
                  <a:outerShdw blurRad="38100" dist="38100" dir="2700000" algn="tl">
                    <a:srgbClr val="000000">
                      <a:alpha val="43137"/>
                    </a:srgbClr>
                  </a:outerShdw>
                </a:effectLst>
              </a:rPr>
            </a:br>
            <a:r>
              <a:rPr lang="en-US" sz="5300" b="1" i="1" spc="-150" dirty="0">
                <a:solidFill>
                  <a:srgbClr val="FF0000"/>
                </a:solidFill>
                <a:effectLst>
                  <a:outerShdw blurRad="38100" dist="38100" dir="2700000" algn="tl">
                    <a:srgbClr val="000000">
                      <a:alpha val="43137"/>
                    </a:srgbClr>
                  </a:outerShdw>
                </a:effectLst>
              </a:rPr>
              <a:t>  &amp; </a:t>
            </a:r>
            <a:br>
              <a:rPr lang="en-US" sz="5300" b="1" i="1" spc="-150" dirty="0">
                <a:solidFill>
                  <a:srgbClr val="FF0000"/>
                </a:solidFill>
                <a:effectLst>
                  <a:outerShdw blurRad="38100" dist="38100" dir="2700000" algn="tl">
                    <a:srgbClr val="000000">
                      <a:alpha val="43137"/>
                    </a:srgbClr>
                  </a:outerShdw>
                </a:effectLst>
              </a:rPr>
            </a:br>
            <a:r>
              <a:rPr lang="en-US" sz="5300" b="1" i="1" spc="-150" dirty="0">
                <a:solidFill>
                  <a:srgbClr val="FF0000"/>
                </a:solidFill>
                <a:effectLst>
                  <a:outerShdw blurRad="38100" dist="38100" dir="2700000" algn="tl">
                    <a:srgbClr val="000000">
                      <a:alpha val="43137"/>
                    </a:srgbClr>
                  </a:outerShdw>
                </a:effectLst>
              </a:rPr>
              <a:t>Sluggish</a:t>
            </a:r>
            <a:br>
              <a:rPr lang="en-US" sz="5300" b="1" i="1" spc="-150" dirty="0">
                <a:solidFill>
                  <a:srgbClr val="FF0000"/>
                </a:solidFill>
                <a:effectLst>
                  <a:outerShdw blurRad="38100" dist="38100" dir="2700000" algn="tl">
                    <a:srgbClr val="000000">
                      <a:alpha val="43137"/>
                    </a:srgbClr>
                  </a:outerShdw>
                </a:effectLst>
              </a:rPr>
            </a:br>
            <a:r>
              <a:rPr lang="en-US" sz="5300" b="1" i="1" spc="-150" dirty="0">
                <a:solidFill>
                  <a:srgbClr val="FF0000"/>
                </a:solidFill>
                <a:effectLst>
                  <a:outerShdw blurRad="38100" dist="38100" dir="2700000" algn="tl">
                    <a:srgbClr val="000000">
                      <a:alpha val="43137"/>
                    </a:srgbClr>
                  </a:outerShdw>
                </a:effectLst>
              </a:rPr>
              <a:t>Cognitive</a:t>
            </a:r>
            <a:br>
              <a:rPr lang="en-US" sz="5300" b="1" i="1" spc="-150" dirty="0">
                <a:solidFill>
                  <a:srgbClr val="FF0000"/>
                </a:solidFill>
                <a:effectLst>
                  <a:outerShdw blurRad="38100" dist="38100" dir="2700000" algn="tl">
                    <a:srgbClr val="000000">
                      <a:alpha val="43137"/>
                    </a:srgbClr>
                  </a:outerShdw>
                </a:effectLst>
              </a:rPr>
            </a:br>
            <a:r>
              <a:rPr lang="en-US" sz="5300" b="1" i="1" spc="-150" dirty="0">
                <a:solidFill>
                  <a:srgbClr val="FF0000"/>
                </a:solidFill>
                <a:effectLst>
                  <a:outerShdw blurRad="38100" dist="38100" dir="2700000" algn="tl">
                    <a:srgbClr val="000000">
                      <a:alpha val="43137"/>
                    </a:srgbClr>
                  </a:outerShdw>
                </a:effectLst>
              </a:rPr>
              <a:t>Tempo</a:t>
            </a:r>
            <a:br>
              <a:rPr lang="en-US" sz="5300" b="1" i="1" spc="-150" dirty="0">
                <a:solidFill>
                  <a:srgbClr val="FF0000"/>
                </a:solidFill>
                <a:effectLst>
                  <a:outerShdw blurRad="38100" dist="38100" dir="2700000" algn="tl">
                    <a:srgbClr val="000000">
                      <a:alpha val="43137"/>
                    </a:srgbClr>
                  </a:outerShdw>
                </a:effectLst>
              </a:rPr>
            </a:br>
            <a:r>
              <a:rPr lang="en-US" sz="5300" b="1" i="1" spc="-150" dirty="0">
                <a:solidFill>
                  <a:srgbClr val="FF0000"/>
                </a:solidFill>
                <a:effectLst>
                  <a:outerShdw blurRad="38100" dist="38100" dir="2700000" algn="tl">
                    <a:srgbClr val="000000">
                      <a:alpha val="43137"/>
                    </a:srgbClr>
                  </a:outerShdw>
                </a:effectLst>
              </a:rPr>
              <a:t>(SCT</a:t>
            </a:r>
            <a:r>
              <a:rPr lang="en-US" sz="5300" b="1" i="1" spc="-150" dirty="0" smtClean="0">
                <a:solidFill>
                  <a:srgbClr val="FF0000"/>
                </a:solidFill>
                <a:effectLst>
                  <a:outerShdw blurRad="38100" dist="38100" dir="2700000" algn="tl">
                    <a:srgbClr val="000000">
                      <a:alpha val="43137"/>
                    </a:srgbClr>
                  </a:outerShdw>
                </a:effectLst>
              </a:rPr>
              <a:t>)</a:t>
            </a:r>
            <a:r>
              <a:rPr lang="en-US" b="1" i="1" spc="-150" dirty="0" smtClean="0">
                <a:solidFill>
                  <a:srgbClr val="FF0000"/>
                </a:solidFill>
                <a:effectLst>
                  <a:outerShdw blurRad="38100" dist="38100" dir="2700000" algn="tl">
                    <a:srgbClr val="000000">
                      <a:alpha val="43137"/>
                    </a:srgbClr>
                  </a:outerShdw>
                </a:effectLst>
              </a:rPr>
              <a:t/>
            </a:r>
            <a:br>
              <a:rPr lang="en-US" b="1" i="1" spc="-150" dirty="0" smtClean="0">
                <a:solidFill>
                  <a:srgbClr val="FF0000"/>
                </a:solidFill>
                <a:effectLst>
                  <a:outerShdw blurRad="38100" dist="38100" dir="2700000" algn="tl">
                    <a:srgbClr val="000000">
                      <a:alpha val="43137"/>
                    </a:srgbClr>
                  </a:outerShdw>
                </a:effectLst>
              </a:rPr>
            </a:br>
            <a:endParaRPr lang="en-US" b="1" i="1" spc="-150" dirty="0">
              <a:solidFill>
                <a:srgbClr val="FF0000"/>
              </a:solidFill>
              <a:effectLst>
                <a:outerShdw blurRad="38100" dist="38100" dir="2700000" algn="tl">
                  <a:srgbClr val="000000">
                    <a:alpha val="43137"/>
                  </a:srgbClr>
                </a:outerShdw>
              </a:effectLst>
            </a:endParaRPr>
          </a:p>
        </p:txBody>
      </p:sp>
      <p:sp>
        <p:nvSpPr>
          <p:cNvPr id="349187" name="Date Placeholder 1"/>
          <p:cNvSpPr>
            <a:spLocks noGrp="1"/>
          </p:cNvSpPr>
          <p:nvPr>
            <p:ph type="dt" sz="quarter" idx="10"/>
          </p:nvPr>
        </p:nvSpPr>
        <p:spPr>
          <a:noFill/>
        </p:spPr>
        <p:txBody>
          <a:bodyPr/>
          <a:lstStyle/>
          <a:p>
            <a:r>
              <a:rPr lang="en-US" smtClean="0"/>
              <a:t>All Rights Reserved</a:t>
            </a:r>
          </a:p>
        </p:txBody>
      </p:sp>
      <p:sp>
        <p:nvSpPr>
          <p:cNvPr id="349188" name="Footer Placeholder 2"/>
          <p:cNvSpPr>
            <a:spLocks noGrp="1"/>
          </p:cNvSpPr>
          <p:nvPr>
            <p:ph type="ftr" sz="quarter" idx="11"/>
          </p:nvPr>
        </p:nvSpPr>
        <p:spPr>
          <a:noFill/>
        </p:spPr>
        <p:txBody>
          <a:bodyPr/>
          <a:lstStyle/>
          <a:p>
            <a:r>
              <a:rPr lang="en-US" smtClean="0"/>
              <a:t>Kevin T. Blake, Ph.D., P.L.C.</a:t>
            </a:r>
          </a:p>
        </p:txBody>
      </p:sp>
      <p:sp>
        <p:nvSpPr>
          <p:cNvPr id="349189" name="Slide Number Placeholder 3"/>
          <p:cNvSpPr>
            <a:spLocks noGrp="1"/>
          </p:cNvSpPr>
          <p:nvPr>
            <p:ph type="sldNum" sz="quarter" idx="12"/>
          </p:nvPr>
        </p:nvSpPr>
        <p:spPr>
          <a:noFill/>
        </p:spPr>
        <p:txBody>
          <a:bodyPr/>
          <a:lstStyle/>
          <a:p>
            <a:fld id="{68C30A83-510F-4124-8DC8-48AC2DCA860A}" type="slidenum">
              <a:rPr lang="en-US" smtClean="0"/>
              <a:pPr/>
              <a:t>1</a:t>
            </a:fld>
            <a:endParaRPr lang="en-US" smtClean="0"/>
          </a:p>
        </p:txBody>
      </p:sp>
      <p:sp>
        <p:nvSpPr>
          <p:cNvPr id="2" name="Rectangle 2"/>
          <p:cNvSpPr>
            <a:spLocks noChangeArrowheads="1"/>
          </p:cNvSpPr>
          <p:nvPr/>
        </p:nvSpPr>
        <p:spPr bwMode="auto">
          <a:xfrm>
            <a:off x="1828800" y="609600"/>
            <a:ext cx="8610600" cy="1143000"/>
          </a:xfrm>
          <a:prstGeom prst="rect">
            <a:avLst/>
          </a:prstGeom>
          <a:noFill/>
          <a:ln w="9525">
            <a:noFill/>
            <a:miter lim="800000"/>
            <a:headEnd/>
            <a:tailEnd/>
          </a:ln>
        </p:spPr>
        <p:txBody>
          <a:bodyPr anchor="ctr"/>
          <a:lstStyle/>
          <a:p>
            <a:pPr algn="ctr">
              <a:defRPr/>
            </a:pPr>
            <a:endParaRPr lang="en-US" sz="4400" b="1" dirty="0">
              <a:solidFill>
                <a:schemeClr val="accent6"/>
              </a:solidFill>
            </a:endParaRPr>
          </a:p>
        </p:txBody>
      </p:sp>
      <p:pic>
        <p:nvPicPr>
          <p:cNvPr id="349191" name="Picture 9"/>
          <p:cNvPicPr>
            <a:picLocks noChangeAspect="1" noChangeArrowheads="1"/>
          </p:cNvPicPr>
          <p:nvPr/>
        </p:nvPicPr>
        <p:blipFill>
          <a:blip r:embed="rId3" cstate="print"/>
          <a:srcRect/>
          <a:stretch>
            <a:fillRect/>
          </a:stretch>
        </p:blipFill>
        <p:spPr bwMode="auto">
          <a:xfrm>
            <a:off x="4800600" y="0"/>
            <a:ext cx="5867400" cy="6858000"/>
          </a:xfrm>
          <a:prstGeom prst="rect">
            <a:avLst/>
          </a:prstGeom>
          <a:noFill/>
          <a:ln w="9525">
            <a:noFill/>
            <a:miter lim="800000"/>
            <a:headEnd/>
            <a:tailEnd/>
          </a:ln>
        </p:spPr>
      </p:pic>
    </p:spTree>
    <p:extLst>
      <p:ext uri="{BB962C8B-B14F-4D97-AF65-F5344CB8AC3E}">
        <p14:creationId xmlns:p14="http://schemas.microsoft.com/office/powerpoint/2010/main" val="1117556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Date Placeholder 1"/>
          <p:cNvSpPr>
            <a:spLocks noGrp="1"/>
          </p:cNvSpPr>
          <p:nvPr>
            <p:ph type="dt" sz="quarter" idx="10"/>
          </p:nvPr>
        </p:nvSpPr>
        <p:spPr>
          <a:noFill/>
        </p:spPr>
        <p:txBody>
          <a:bodyPr/>
          <a:lstStyle/>
          <a:p>
            <a:r>
              <a:rPr lang="en-US" smtClean="0"/>
              <a:t>Kevin T. Blake, Ph.D., P.L.C.                   All Rights Reserved</a:t>
            </a:r>
          </a:p>
        </p:txBody>
      </p:sp>
      <p:sp>
        <p:nvSpPr>
          <p:cNvPr id="351235" name="Footer Placeholder 2"/>
          <p:cNvSpPr>
            <a:spLocks noGrp="1"/>
          </p:cNvSpPr>
          <p:nvPr>
            <p:ph type="ftr" sz="quarter" idx="11"/>
          </p:nvPr>
        </p:nvSpPr>
        <p:spPr>
          <a:noFill/>
        </p:spPr>
        <p:txBody>
          <a:bodyPr/>
          <a:lstStyle/>
          <a:p>
            <a:r>
              <a:rPr lang="en-US" smtClean="0"/>
              <a:t>www.drkevintblake.com</a:t>
            </a:r>
          </a:p>
        </p:txBody>
      </p:sp>
      <p:sp>
        <p:nvSpPr>
          <p:cNvPr id="351236" name="Slide Number Placeholder 3"/>
          <p:cNvSpPr>
            <a:spLocks noGrp="1"/>
          </p:cNvSpPr>
          <p:nvPr>
            <p:ph type="sldNum" sz="quarter" idx="12"/>
          </p:nvPr>
        </p:nvSpPr>
        <p:spPr>
          <a:noFill/>
        </p:spPr>
        <p:txBody>
          <a:bodyPr/>
          <a:lstStyle/>
          <a:p>
            <a:fld id="{F8F6D3E1-4768-4E50-B782-DCD312172E67}" type="slidenum">
              <a:rPr lang="en-US" smtClean="0"/>
              <a:pPr/>
              <a:t>10</a:t>
            </a:fld>
            <a:endParaRPr lang="en-US" smtClean="0"/>
          </a:p>
        </p:txBody>
      </p:sp>
      <p:sp>
        <p:nvSpPr>
          <p:cNvPr id="364549" name="Rectangle 2"/>
          <p:cNvSpPr>
            <a:spLocks noChangeArrowheads="1"/>
          </p:cNvSpPr>
          <p:nvPr/>
        </p:nvSpPr>
        <p:spPr bwMode="auto">
          <a:xfrm>
            <a:off x="1905001" y="609600"/>
            <a:ext cx="8486775" cy="1143000"/>
          </a:xfrm>
          <a:prstGeom prst="rect">
            <a:avLst/>
          </a:prstGeom>
          <a:noFill/>
          <a:ln w="9525">
            <a:noFill/>
            <a:miter lim="800000"/>
            <a:headEnd/>
            <a:tailEnd/>
          </a:ln>
        </p:spPr>
        <p:txBody>
          <a:bodyPr anchor="ctr"/>
          <a:lstStyle/>
          <a:p>
            <a:pPr algn="ctr">
              <a:defRPr/>
            </a:pPr>
            <a:r>
              <a:rPr lang="en-US" sz="4400" b="1" dirty="0">
                <a:solidFill>
                  <a:schemeClr val="tx2"/>
                </a:solidFill>
              </a:rPr>
              <a:t>Inattentive AD/HD (Continued)</a:t>
            </a:r>
          </a:p>
        </p:txBody>
      </p:sp>
      <p:sp>
        <p:nvSpPr>
          <p:cNvPr id="408579" name="Rectangle 3"/>
          <p:cNvSpPr>
            <a:spLocks noChangeArrowheads="1"/>
          </p:cNvSpPr>
          <p:nvPr/>
        </p:nvSpPr>
        <p:spPr bwMode="auto">
          <a:xfrm>
            <a:off x="1905001" y="2057400"/>
            <a:ext cx="8486775" cy="3657600"/>
          </a:xfrm>
          <a:prstGeom prst="rect">
            <a:avLst/>
          </a:prstGeom>
          <a:noFill/>
          <a:ln w="9525">
            <a:noFill/>
            <a:miter lim="800000"/>
            <a:headEnd/>
            <a:tailEnd/>
          </a:ln>
        </p:spPr>
        <p:txBody>
          <a:bodyPr/>
          <a:lstStyle/>
          <a:p>
            <a:pPr marL="342900" indent="-342900">
              <a:lnSpc>
                <a:spcPct val="90000"/>
              </a:lnSpc>
              <a:spcBef>
                <a:spcPct val="20000"/>
              </a:spcBef>
            </a:pPr>
            <a:r>
              <a:rPr lang="en-US" sz="3200" dirty="0"/>
              <a:t>	</a:t>
            </a:r>
            <a:r>
              <a:rPr lang="en-US" sz="2800" b="1" dirty="0"/>
              <a:t>Brown </a:t>
            </a:r>
            <a:r>
              <a:rPr lang="en-US" sz="2800" b="1" dirty="0" smtClean="0"/>
              <a:t>believed </a:t>
            </a:r>
            <a:r>
              <a:rPr lang="en-US" sz="2800" b="1" dirty="0"/>
              <a:t>the following are the areas of difficulty in the Inattentive Type:</a:t>
            </a:r>
          </a:p>
          <a:p>
            <a:pPr marL="342900" indent="-342900">
              <a:lnSpc>
                <a:spcPct val="90000"/>
              </a:lnSpc>
              <a:spcBef>
                <a:spcPct val="20000"/>
              </a:spcBef>
            </a:pPr>
            <a:r>
              <a:rPr lang="en-US" sz="2800" b="1" dirty="0"/>
              <a:t>	1. Difficulty organizing and activating for work</a:t>
            </a:r>
          </a:p>
          <a:p>
            <a:pPr marL="342900" indent="-342900">
              <a:lnSpc>
                <a:spcPct val="90000"/>
              </a:lnSpc>
              <a:spcBef>
                <a:spcPct val="20000"/>
              </a:spcBef>
            </a:pPr>
            <a:r>
              <a:rPr lang="en-US" sz="2800" b="1" dirty="0"/>
              <a:t>	2. Problems sustaining attention and   	concentration</a:t>
            </a:r>
          </a:p>
          <a:p>
            <a:pPr marL="342900" indent="-342900">
              <a:lnSpc>
                <a:spcPct val="90000"/>
              </a:lnSpc>
              <a:spcBef>
                <a:spcPct val="20000"/>
              </a:spcBef>
            </a:pPr>
            <a:r>
              <a:rPr lang="en-US" sz="2800" b="1" dirty="0"/>
              <a:t>	3. Problems sustaining energy and effort</a:t>
            </a:r>
          </a:p>
        </p:txBody>
      </p:sp>
      <p:pic>
        <p:nvPicPr>
          <p:cNvPr id="351239" name="Picture 4" descr="G1106132"/>
          <p:cNvPicPr>
            <a:picLocks noChangeAspect="1" noChangeArrowheads="1"/>
          </p:cNvPicPr>
          <p:nvPr/>
        </p:nvPicPr>
        <p:blipFill>
          <a:blip r:embed="rId3" cstate="print"/>
          <a:srcRect/>
          <a:stretch>
            <a:fillRect/>
          </a:stretch>
        </p:blipFill>
        <p:spPr bwMode="auto">
          <a:xfrm>
            <a:off x="3048000" y="5029201"/>
            <a:ext cx="2286000" cy="1254125"/>
          </a:xfrm>
          <a:prstGeom prst="rect">
            <a:avLst/>
          </a:prstGeom>
          <a:noFill/>
          <a:ln w="9525">
            <a:noFill/>
            <a:miter lim="800000"/>
            <a:headEnd/>
            <a:tailEnd/>
          </a:ln>
        </p:spPr>
      </p:pic>
    </p:spTree>
    <p:extLst>
      <p:ext uri="{BB962C8B-B14F-4D97-AF65-F5344CB8AC3E}">
        <p14:creationId xmlns:p14="http://schemas.microsoft.com/office/powerpoint/2010/main" val="1231215545"/>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Date Placeholder 1"/>
          <p:cNvSpPr>
            <a:spLocks noGrp="1"/>
          </p:cNvSpPr>
          <p:nvPr>
            <p:ph type="dt" sz="quarter" idx="10"/>
          </p:nvPr>
        </p:nvSpPr>
        <p:spPr>
          <a:noFill/>
        </p:spPr>
        <p:txBody>
          <a:bodyPr/>
          <a:lstStyle/>
          <a:p>
            <a:r>
              <a:rPr lang="en-US" smtClean="0"/>
              <a:t>All Rights Reserved</a:t>
            </a:r>
          </a:p>
        </p:txBody>
      </p:sp>
      <p:sp>
        <p:nvSpPr>
          <p:cNvPr id="115715" name="Footer Placeholder 2"/>
          <p:cNvSpPr>
            <a:spLocks noGrp="1"/>
          </p:cNvSpPr>
          <p:nvPr>
            <p:ph type="ftr" sz="quarter" idx="11"/>
          </p:nvPr>
        </p:nvSpPr>
        <p:spPr>
          <a:noFill/>
        </p:spPr>
        <p:txBody>
          <a:bodyPr/>
          <a:lstStyle/>
          <a:p>
            <a:r>
              <a:rPr lang="en-US" smtClean="0"/>
              <a:t>Kevin T. Blake, Ph.D., P.L.C.</a:t>
            </a:r>
          </a:p>
        </p:txBody>
      </p:sp>
      <p:sp>
        <p:nvSpPr>
          <p:cNvPr id="115716" name="Slide Number Placeholder 3"/>
          <p:cNvSpPr>
            <a:spLocks noGrp="1"/>
          </p:cNvSpPr>
          <p:nvPr>
            <p:ph type="sldNum" sz="quarter" idx="12"/>
          </p:nvPr>
        </p:nvSpPr>
        <p:spPr>
          <a:noFill/>
        </p:spPr>
        <p:txBody>
          <a:bodyPr/>
          <a:lstStyle/>
          <a:p>
            <a:fld id="{D0D40004-5FD7-413A-86C7-7D948B93ECCA}" type="slidenum">
              <a:rPr lang="en-US" smtClean="0"/>
              <a:pPr/>
              <a:t>100</a:t>
            </a:fld>
            <a:endParaRPr lang="en-US" smtClean="0"/>
          </a:p>
        </p:txBody>
      </p:sp>
      <p:sp>
        <p:nvSpPr>
          <p:cNvPr id="2" name="Rectangle 2"/>
          <p:cNvSpPr>
            <a:spLocks noChangeArrowheads="1"/>
          </p:cNvSpPr>
          <p:nvPr/>
        </p:nvSpPr>
        <p:spPr bwMode="auto">
          <a:xfrm>
            <a:off x="1524000" y="0"/>
            <a:ext cx="9144000" cy="1417638"/>
          </a:xfrm>
          <a:prstGeom prst="rect">
            <a:avLst/>
          </a:prstGeom>
          <a:noFill/>
          <a:ln w="9525">
            <a:noFill/>
            <a:miter lim="800000"/>
            <a:headEnd/>
            <a:tailEnd/>
          </a:ln>
          <a:effectLst/>
        </p:spPr>
        <p:txBody>
          <a:bodyPr anchor="ctr"/>
          <a:lstStyle/>
          <a:p>
            <a:pPr>
              <a:defRPr/>
            </a:pPr>
            <a:r>
              <a:rPr lang="en-US" sz="2800" b="1" i="1" dirty="0">
                <a:solidFill>
                  <a:srgbClr val="000099"/>
                </a:solidFill>
                <a:effectLst>
                  <a:outerShdw blurRad="38100" dist="38100" dir="2700000" algn="tl">
                    <a:srgbClr val="C0C0C0"/>
                  </a:outerShdw>
                </a:effectLst>
                <a:latin typeface="+mj-lt"/>
              </a:rPr>
              <a:t>Possible Alternative Medicine Treatment for Working Memory Problems </a:t>
            </a:r>
          </a:p>
        </p:txBody>
      </p:sp>
      <p:sp>
        <p:nvSpPr>
          <p:cNvPr id="3" name="Rectangle 3"/>
          <p:cNvSpPr>
            <a:spLocks noChangeArrowheads="1"/>
          </p:cNvSpPr>
          <p:nvPr/>
        </p:nvSpPr>
        <p:spPr bwMode="auto">
          <a:xfrm>
            <a:off x="1981200" y="1295401"/>
            <a:ext cx="8229600" cy="4678363"/>
          </a:xfrm>
          <a:prstGeom prst="rect">
            <a:avLst/>
          </a:prstGeom>
          <a:noFill/>
          <a:ln w="9525">
            <a:noFill/>
            <a:miter lim="800000"/>
            <a:headEnd/>
            <a:tailEnd/>
          </a:ln>
          <a:effectLst/>
        </p:spPr>
        <p:txBody>
          <a:bodyPr/>
          <a:lstStyle/>
          <a:p>
            <a:pPr marL="342900" indent="-342900">
              <a:lnSpc>
                <a:spcPct val="80000"/>
              </a:lnSpc>
              <a:spcBef>
                <a:spcPct val="20000"/>
              </a:spcBef>
              <a:buFontTx/>
              <a:buChar char="•"/>
              <a:defRPr/>
            </a:pPr>
            <a:r>
              <a:rPr lang="en-US" sz="2800" b="1" dirty="0"/>
              <a:t>Working Memory Training:</a:t>
            </a:r>
          </a:p>
          <a:p>
            <a:pPr marL="742950" lvl="1" indent="-285750">
              <a:lnSpc>
                <a:spcPct val="80000"/>
              </a:lnSpc>
              <a:spcBef>
                <a:spcPct val="20000"/>
              </a:spcBef>
              <a:buFontTx/>
              <a:buChar char="–"/>
              <a:defRPr/>
            </a:pPr>
            <a:r>
              <a:rPr lang="en-US" sz="2400" b="1" dirty="0" err="1"/>
              <a:t>Torkel</a:t>
            </a:r>
            <a:r>
              <a:rPr lang="en-US" sz="2400" b="1" dirty="0"/>
              <a:t> </a:t>
            </a:r>
            <a:r>
              <a:rPr lang="en-US" sz="2400" b="1" dirty="0" err="1"/>
              <a:t>Klingberg</a:t>
            </a:r>
            <a:r>
              <a:rPr lang="en-US" sz="2400" b="1" dirty="0"/>
              <a:t>, M.D., Ph.D.</a:t>
            </a:r>
          </a:p>
          <a:p>
            <a:pPr marL="742950" lvl="1" indent="-285750">
              <a:lnSpc>
                <a:spcPct val="80000"/>
              </a:lnSpc>
              <a:spcBef>
                <a:spcPct val="20000"/>
              </a:spcBef>
              <a:buFontTx/>
              <a:buChar char="–"/>
              <a:defRPr/>
            </a:pPr>
            <a:r>
              <a:rPr lang="en-US" sz="2400" b="1" dirty="0" err="1"/>
              <a:t>Karolinska</a:t>
            </a:r>
            <a:r>
              <a:rPr lang="en-US" sz="2400" b="1" dirty="0"/>
              <a:t> Institute- Stockholm, Sweden</a:t>
            </a:r>
          </a:p>
          <a:p>
            <a:pPr marL="742950" lvl="1" indent="-285750">
              <a:lnSpc>
                <a:spcPct val="80000"/>
              </a:lnSpc>
              <a:spcBef>
                <a:spcPct val="20000"/>
              </a:spcBef>
              <a:buFontTx/>
              <a:buChar char="–"/>
              <a:defRPr/>
            </a:pPr>
            <a:r>
              <a:rPr lang="en-US" sz="2400" b="1" dirty="0" err="1"/>
              <a:t>CogMed</a:t>
            </a:r>
            <a:r>
              <a:rPr lang="en-US" sz="2400" b="1" dirty="0"/>
              <a:t> software company (RM Program)</a:t>
            </a:r>
          </a:p>
          <a:p>
            <a:pPr marL="742950" lvl="1" indent="-285750">
              <a:lnSpc>
                <a:spcPct val="80000"/>
              </a:lnSpc>
              <a:spcBef>
                <a:spcPct val="20000"/>
              </a:spcBef>
              <a:buFontTx/>
              <a:buChar char="–"/>
              <a:defRPr/>
            </a:pPr>
            <a:r>
              <a:rPr lang="en-US" sz="2400" b="1" dirty="0"/>
              <a:t>AD/HD deficient in visual spatial working memory (WM). Gets worse with age. </a:t>
            </a:r>
          </a:p>
          <a:p>
            <a:pPr marL="742950" lvl="1" indent="-285750">
              <a:lnSpc>
                <a:spcPct val="80000"/>
              </a:lnSpc>
              <a:spcBef>
                <a:spcPct val="20000"/>
              </a:spcBef>
              <a:buFontTx/>
              <a:buChar char="–"/>
              <a:defRPr/>
            </a:pPr>
            <a:r>
              <a:rPr lang="en-US" sz="2400" b="1" i="1" dirty="0">
                <a:solidFill>
                  <a:srgbClr val="990000"/>
                </a:solidFill>
                <a:effectLst>
                  <a:outerShdw blurRad="38100" dist="38100" dir="2700000" algn="tl">
                    <a:srgbClr val="C0C0C0"/>
                  </a:outerShdw>
                </a:effectLst>
              </a:rPr>
              <a:t>MAY </a:t>
            </a:r>
            <a:r>
              <a:rPr lang="en-US" sz="2400" b="1" dirty="0"/>
              <a:t>help relieve visual spatial WM difficulties and inattentive symptoms of AD/HD.</a:t>
            </a:r>
          </a:p>
          <a:p>
            <a:pPr marL="742950" lvl="1" indent="-285750">
              <a:lnSpc>
                <a:spcPct val="80000"/>
              </a:lnSpc>
              <a:spcBef>
                <a:spcPct val="20000"/>
              </a:spcBef>
              <a:buFontTx/>
              <a:buChar char="–"/>
              <a:defRPr/>
            </a:pPr>
            <a:r>
              <a:rPr lang="en-US" sz="2400" b="1" i="1" dirty="0">
                <a:solidFill>
                  <a:srgbClr val="990000"/>
                </a:solidFill>
                <a:effectLst>
                  <a:outerShdw blurRad="38100" dist="38100" dir="2700000" algn="tl">
                    <a:srgbClr val="C0C0C0"/>
                  </a:outerShdw>
                </a:effectLst>
                <a:latin typeface="Arial Black" pitchFamily="34" charset="0"/>
              </a:rPr>
              <a:t>More Research is needed! </a:t>
            </a:r>
            <a:r>
              <a:rPr lang="en-US" sz="2400" dirty="0">
                <a:effectLst>
                  <a:outerShdw blurRad="38100" dist="38100" dir="2700000" algn="tl">
                    <a:srgbClr val="C0C0C0"/>
                  </a:outerShdw>
                </a:effectLst>
                <a:latin typeface="Arial Black" pitchFamily="34" charset="0"/>
                <a:hlinkClick r:id="rId3"/>
              </a:rPr>
              <a:t>www.cogmed.com</a:t>
            </a:r>
            <a:r>
              <a:rPr lang="en-US" sz="2400" dirty="0">
                <a:effectLst>
                  <a:outerShdw blurRad="38100" dist="38100" dir="2700000" algn="tl">
                    <a:srgbClr val="C0C0C0"/>
                  </a:outerShdw>
                </a:effectLst>
                <a:latin typeface="Arial Black" pitchFamily="34" charset="0"/>
              </a:rPr>
              <a:t> </a:t>
            </a:r>
            <a:endParaRPr lang="en-US" sz="2400" b="1" i="1" dirty="0">
              <a:solidFill>
                <a:srgbClr val="990000"/>
              </a:solidFill>
              <a:effectLst>
                <a:outerShdw blurRad="38100" dist="38100" dir="2700000" algn="tl">
                  <a:srgbClr val="C0C0C0"/>
                </a:outerShdw>
              </a:effectLst>
              <a:latin typeface="Arial Black" pitchFamily="34" charset="0"/>
            </a:endParaRPr>
          </a:p>
          <a:p>
            <a:pPr marL="742950" lvl="1" indent="-285750">
              <a:lnSpc>
                <a:spcPct val="80000"/>
              </a:lnSpc>
              <a:spcBef>
                <a:spcPct val="20000"/>
              </a:spcBef>
              <a:defRPr/>
            </a:pPr>
            <a:r>
              <a:rPr lang="en-US" sz="1400" b="1" dirty="0" err="1"/>
              <a:t>Klingberg</a:t>
            </a:r>
            <a:r>
              <a:rPr lang="en-US" sz="1400" b="1" dirty="0"/>
              <a:t>, T. (February, 2006). Training Working Memory. </a:t>
            </a:r>
            <a:r>
              <a:rPr lang="en-US" sz="1400" b="1" u="sng" dirty="0"/>
              <a:t>AD/HD Report</a:t>
            </a:r>
            <a:r>
              <a:rPr lang="en-US" sz="1400" b="1" dirty="0"/>
              <a:t>, </a:t>
            </a:r>
            <a:r>
              <a:rPr lang="en-US" sz="1400" b="1" u="sng" dirty="0"/>
              <a:t>14</a:t>
            </a:r>
            <a:r>
              <a:rPr lang="en-US" sz="1400" b="1" dirty="0"/>
              <a:t> (1), pp. 6-8.</a:t>
            </a:r>
          </a:p>
          <a:p>
            <a:pPr marL="742950" lvl="1" indent="-285750">
              <a:lnSpc>
                <a:spcPct val="80000"/>
              </a:lnSpc>
              <a:spcBef>
                <a:spcPct val="20000"/>
              </a:spcBef>
              <a:defRPr/>
            </a:pPr>
            <a:r>
              <a:rPr lang="en-US" sz="1400" b="1" dirty="0"/>
              <a:t>Barkley, R. (February, 2006). Editorial Commentary Issues in Working Memory Training in ADHD.</a:t>
            </a:r>
            <a:r>
              <a:rPr lang="en-US" sz="1400" b="1" u="sng" dirty="0"/>
              <a:t> ADHD Report</a:t>
            </a:r>
            <a:r>
              <a:rPr lang="en-US" sz="1400" b="1" dirty="0"/>
              <a:t>, </a:t>
            </a:r>
            <a:r>
              <a:rPr lang="en-US" sz="1400" b="1" u="sng" dirty="0"/>
              <a:t>14</a:t>
            </a:r>
            <a:r>
              <a:rPr lang="en-US" sz="1400" b="1" dirty="0"/>
              <a:t> (1), pp. 9-11.</a:t>
            </a:r>
          </a:p>
          <a:p>
            <a:pPr marL="742950" lvl="1" indent="-285750">
              <a:lnSpc>
                <a:spcPct val="80000"/>
              </a:lnSpc>
              <a:spcBef>
                <a:spcPct val="20000"/>
              </a:spcBef>
              <a:defRPr/>
            </a:pPr>
            <a:r>
              <a:rPr lang="en-US" sz="1400" b="1" dirty="0"/>
              <a:t>Ingersoll, B. (October 26, 2006). </a:t>
            </a:r>
            <a:r>
              <a:rPr lang="en-US" sz="1400" b="1" u="sng" dirty="0"/>
              <a:t>Complementary Treatments for AD/HD</a:t>
            </a:r>
            <a:r>
              <a:rPr lang="en-US" sz="1400" b="1" dirty="0"/>
              <a:t>. Paper Presented at the 18</a:t>
            </a:r>
            <a:r>
              <a:rPr lang="en-US" sz="1400" b="1" baseline="30000" dirty="0"/>
              <a:t>th</a:t>
            </a:r>
            <a:r>
              <a:rPr lang="en-US" sz="1400" b="1" dirty="0"/>
              <a:t> Annual CHADD International Conference, Chicago, IL.</a:t>
            </a:r>
          </a:p>
          <a:p>
            <a:pPr marL="742950" lvl="1" indent="-285750">
              <a:lnSpc>
                <a:spcPct val="80000"/>
              </a:lnSpc>
              <a:spcBef>
                <a:spcPct val="20000"/>
              </a:spcBef>
              <a:defRPr/>
            </a:pPr>
            <a:r>
              <a:rPr lang="en-US" sz="1400" b="1" dirty="0" err="1"/>
              <a:t>Klingberg</a:t>
            </a:r>
            <a:r>
              <a:rPr lang="en-US" sz="1400" b="1" dirty="0"/>
              <a:t>, T. and </a:t>
            </a:r>
            <a:r>
              <a:rPr lang="en-US" sz="1400" b="1" dirty="0" err="1"/>
              <a:t>Andersson</a:t>
            </a:r>
            <a:r>
              <a:rPr lang="en-US" sz="1400" b="1" dirty="0"/>
              <a:t>, M. (October 28, 2006). </a:t>
            </a:r>
            <a:r>
              <a:rPr lang="en-US" sz="1400" b="1" u="sng" dirty="0"/>
              <a:t>Computerized Training of Working Memory in Children with AD/HD</a:t>
            </a:r>
            <a:r>
              <a:rPr lang="en-US" sz="1400" b="1" dirty="0"/>
              <a:t>. Paper presented at the 18</a:t>
            </a:r>
            <a:r>
              <a:rPr lang="en-US" sz="1400" b="1" baseline="30000" dirty="0"/>
              <a:t>th</a:t>
            </a:r>
            <a:r>
              <a:rPr lang="en-US" sz="1400" b="1" dirty="0"/>
              <a:t> Annual CHADD International Conference, Chicago, IL.</a:t>
            </a:r>
          </a:p>
          <a:p>
            <a:pPr marL="742950" lvl="1" indent="-285750">
              <a:lnSpc>
                <a:spcPct val="80000"/>
              </a:lnSpc>
              <a:spcBef>
                <a:spcPct val="20000"/>
              </a:spcBef>
              <a:defRPr/>
            </a:pPr>
            <a:endParaRPr lang="en-US" sz="1400" b="1" dirty="0"/>
          </a:p>
        </p:txBody>
      </p:sp>
      <p:pic>
        <p:nvPicPr>
          <p:cNvPr id="115719" name="Picture 4" descr="G0171857"/>
          <p:cNvPicPr>
            <a:picLocks noChangeAspect="1" noChangeArrowheads="1"/>
          </p:cNvPicPr>
          <p:nvPr/>
        </p:nvPicPr>
        <p:blipFill>
          <a:blip r:embed="rId4" cstate="print"/>
          <a:srcRect/>
          <a:stretch>
            <a:fillRect/>
          </a:stretch>
        </p:blipFill>
        <p:spPr bwMode="auto">
          <a:xfrm>
            <a:off x="8686800" y="685801"/>
            <a:ext cx="1739900" cy="1838325"/>
          </a:xfrm>
          <a:prstGeom prst="rect">
            <a:avLst/>
          </a:prstGeom>
          <a:noFill/>
          <a:ln w="9525">
            <a:noFill/>
            <a:miter lim="800000"/>
            <a:headEnd/>
            <a:tailEnd/>
          </a:ln>
        </p:spPr>
      </p:pic>
    </p:spTree>
    <p:extLst>
      <p:ext uri="{BB962C8B-B14F-4D97-AF65-F5344CB8AC3E}">
        <p14:creationId xmlns:p14="http://schemas.microsoft.com/office/powerpoint/2010/main" val="2433511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4000" b="1" dirty="0">
                <a:solidFill>
                  <a:schemeClr val="tx2"/>
                </a:solidFill>
                <a:effectLst>
                  <a:outerShdw blurRad="38100" dist="38100" dir="2700000" algn="tl">
                    <a:srgbClr val="000000">
                      <a:alpha val="43137"/>
                    </a:srgbClr>
                  </a:outerShdw>
                </a:effectLst>
              </a:rPr>
              <a:t>Accommodating SCT in School</a:t>
            </a:r>
          </a:p>
        </p:txBody>
      </p:sp>
      <p:sp>
        <p:nvSpPr>
          <p:cNvPr id="370691" name="Content Placeholder 5"/>
          <p:cNvSpPr>
            <a:spLocks noGrp="1"/>
          </p:cNvSpPr>
          <p:nvPr>
            <p:ph idx="1"/>
          </p:nvPr>
        </p:nvSpPr>
        <p:spPr/>
        <p:txBody>
          <a:bodyPr/>
          <a:lstStyle/>
          <a:p>
            <a:pPr>
              <a:buFont typeface="Wingdings" panose="05000000000000000000" pitchFamily="2" charset="2"/>
              <a:buChar char="Ø"/>
            </a:pPr>
            <a:r>
              <a:rPr lang="en-US" sz="2400" b="1" dirty="0"/>
              <a:t>Behavioral interventions that focus on noncompetitive external rewards for meeting specific goals.</a:t>
            </a:r>
          </a:p>
          <a:p>
            <a:pPr>
              <a:buFont typeface="Wingdings" panose="05000000000000000000" pitchFamily="2" charset="2"/>
              <a:buChar char="Ø"/>
            </a:pPr>
            <a:r>
              <a:rPr lang="en-US" sz="2400" b="1" dirty="0"/>
              <a:t>Extended time to address slow processing speed.</a:t>
            </a:r>
          </a:p>
          <a:p>
            <a:pPr>
              <a:buFont typeface="Wingdings" panose="05000000000000000000" pitchFamily="2" charset="2"/>
              <a:buChar char="Ø"/>
            </a:pPr>
            <a:r>
              <a:rPr lang="en-US" sz="2400" b="1" dirty="0"/>
              <a:t>Social skills training in groups without conduct disordered kids. SCT kids benefit from social training.</a:t>
            </a:r>
          </a:p>
          <a:p>
            <a:pPr>
              <a:buFont typeface="Wingdings" panose="05000000000000000000" pitchFamily="2" charset="2"/>
              <a:buChar char="Ø"/>
            </a:pPr>
            <a:r>
              <a:rPr lang="en-US" sz="2400" b="1" dirty="0"/>
              <a:t>About 1/3 have </a:t>
            </a:r>
            <a:r>
              <a:rPr lang="en-US" sz="2400" b="1" dirty="0" err="1"/>
              <a:t>comorbid</a:t>
            </a:r>
            <a:r>
              <a:rPr lang="en-US" sz="2400" b="1" dirty="0"/>
              <a:t> LD. Treat </a:t>
            </a:r>
            <a:r>
              <a:rPr lang="en-US" sz="2400" b="1" dirty="0" err="1"/>
              <a:t>comorbidities</a:t>
            </a:r>
            <a:r>
              <a:rPr lang="en-US" sz="2400" b="1" dirty="0"/>
              <a:t>.</a:t>
            </a:r>
          </a:p>
          <a:p>
            <a:pPr>
              <a:buFontTx/>
              <a:buNone/>
            </a:pPr>
            <a:endParaRPr lang="en-US" sz="1800" b="1" dirty="0"/>
          </a:p>
          <a:p>
            <a:pPr>
              <a:buFontTx/>
              <a:buNone/>
            </a:pPr>
            <a:r>
              <a:rPr lang="en-US" sz="1800" b="1" dirty="0"/>
              <a:t>Barkley, R.A. (2006). </a:t>
            </a:r>
            <a:r>
              <a:rPr lang="en-US" sz="1800" b="1" u="sng" dirty="0"/>
              <a:t>Attention-Deficit Hyperactivity Disorder</a:t>
            </a:r>
            <a:r>
              <a:rPr lang="en-US" sz="1800" b="1" dirty="0"/>
              <a:t>. New York, NY: Guilford, p. 552.</a:t>
            </a:r>
          </a:p>
          <a:p>
            <a:pPr>
              <a:buFontTx/>
              <a:buNone/>
            </a:pPr>
            <a:r>
              <a:rPr lang="en-US" sz="1800" b="1" dirty="0"/>
              <a:t>Barkley, R.A. (2008). </a:t>
            </a:r>
            <a:r>
              <a:rPr lang="en-US" sz="1800" b="1" u="sng" dirty="0"/>
              <a:t>Advances in ADHD: Theory, Diagnosis and Management</a:t>
            </a:r>
            <a:r>
              <a:rPr lang="en-US" sz="1800" b="1" dirty="0"/>
              <a:t>. J &amp; K Seminars, L.L.C., 1861 </a:t>
            </a:r>
            <a:r>
              <a:rPr lang="en-US" sz="1800" b="1" dirty="0" err="1"/>
              <a:t>Wichersham</a:t>
            </a:r>
            <a:r>
              <a:rPr lang="en-US" sz="1800" b="1" dirty="0"/>
              <a:t> Lane, Lancaster, PA 17603; 800-801-5415; </a:t>
            </a:r>
            <a:r>
              <a:rPr lang="en-US" sz="1800" b="1" dirty="0">
                <a:hlinkClick r:id="rId3"/>
              </a:rPr>
              <a:t>www.jkseminars.com</a:t>
            </a:r>
            <a:r>
              <a:rPr lang="en-US" sz="1800" b="1" dirty="0"/>
              <a:t>.</a:t>
            </a:r>
          </a:p>
          <a:p>
            <a:pPr>
              <a:buFontTx/>
              <a:buNone/>
            </a:pPr>
            <a:endParaRPr lang="en-US" dirty="0"/>
          </a:p>
        </p:txBody>
      </p:sp>
      <p:sp>
        <p:nvSpPr>
          <p:cNvPr id="370692" name="Date Placeholder 1"/>
          <p:cNvSpPr>
            <a:spLocks noGrp="1"/>
          </p:cNvSpPr>
          <p:nvPr>
            <p:ph type="dt" sz="quarter" idx="10"/>
          </p:nvPr>
        </p:nvSpPr>
        <p:spPr>
          <a:noFill/>
        </p:spPr>
        <p:txBody>
          <a:bodyPr/>
          <a:lstStyle/>
          <a:p>
            <a:r>
              <a:rPr lang="en-US" smtClean="0"/>
              <a:t>All Rights Reserved</a:t>
            </a:r>
          </a:p>
        </p:txBody>
      </p:sp>
      <p:sp>
        <p:nvSpPr>
          <p:cNvPr id="370693" name="Footer Placeholder 2"/>
          <p:cNvSpPr>
            <a:spLocks noGrp="1"/>
          </p:cNvSpPr>
          <p:nvPr>
            <p:ph type="ftr" sz="quarter" idx="11"/>
          </p:nvPr>
        </p:nvSpPr>
        <p:spPr>
          <a:noFill/>
        </p:spPr>
        <p:txBody>
          <a:bodyPr/>
          <a:lstStyle/>
          <a:p>
            <a:r>
              <a:rPr lang="en-US" smtClean="0"/>
              <a:t>Kevin T. Blake, Ph.D., P.L.C.</a:t>
            </a:r>
          </a:p>
        </p:txBody>
      </p:sp>
      <p:sp>
        <p:nvSpPr>
          <p:cNvPr id="370694" name="Slide Number Placeholder 3"/>
          <p:cNvSpPr>
            <a:spLocks noGrp="1"/>
          </p:cNvSpPr>
          <p:nvPr>
            <p:ph type="sldNum" sz="quarter" idx="12"/>
          </p:nvPr>
        </p:nvSpPr>
        <p:spPr>
          <a:noFill/>
        </p:spPr>
        <p:txBody>
          <a:bodyPr/>
          <a:lstStyle/>
          <a:p>
            <a:fld id="{7781302A-AC69-479D-A3E0-021E8F09B574}" type="slidenum">
              <a:rPr lang="en-US" smtClean="0"/>
              <a:pPr/>
              <a:t>101</a:t>
            </a:fld>
            <a:endParaRPr lang="en-US" smtClean="0"/>
          </a:p>
        </p:txBody>
      </p:sp>
      <p:pic>
        <p:nvPicPr>
          <p:cNvPr id="370695" name="Picture 4" descr="G1106132"/>
          <p:cNvPicPr>
            <a:picLocks noChangeAspect="1" noChangeArrowheads="1"/>
          </p:cNvPicPr>
          <p:nvPr/>
        </p:nvPicPr>
        <p:blipFill>
          <a:blip r:embed="rId4" cstate="print"/>
          <a:srcRect/>
          <a:stretch>
            <a:fillRect/>
          </a:stretch>
        </p:blipFill>
        <p:spPr bwMode="auto">
          <a:xfrm>
            <a:off x="7467600" y="5603876"/>
            <a:ext cx="2286000" cy="1254125"/>
          </a:xfrm>
          <a:prstGeom prst="rect">
            <a:avLst/>
          </a:prstGeom>
          <a:noFill/>
          <a:ln w="9525">
            <a:noFill/>
            <a:miter lim="800000"/>
            <a:headEnd/>
            <a:tailEnd/>
          </a:ln>
        </p:spPr>
      </p:pic>
    </p:spTree>
    <p:extLst>
      <p:ext uri="{BB962C8B-B14F-4D97-AF65-F5344CB8AC3E}">
        <p14:creationId xmlns:p14="http://schemas.microsoft.com/office/powerpoint/2010/main" val="26131591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2"/>
                </a:solidFill>
                <a:effectLst>
                  <a:outerShdw blurRad="38100" dist="38100" dir="2700000" algn="tl">
                    <a:srgbClr val="000000">
                      <a:alpha val="43137"/>
                    </a:srgbClr>
                  </a:outerShdw>
                </a:effectLst>
              </a:rPr>
              <a:t>Accommodating SCT in School</a:t>
            </a:r>
            <a:endParaRPr lang="en-US" dirty="0">
              <a:solidFill>
                <a:schemeClr val="tx2"/>
              </a:solidFill>
            </a:endParaRPr>
          </a:p>
        </p:txBody>
      </p:sp>
      <p:sp>
        <p:nvSpPr>
          <p:cNvPr id="371715" name="Content Placeholder 2"/>
          <p:cNvSpPr>
            <a:spLocks noGrp="1"/>
          </p:cNvSpPr>
          <p:nvPr>
            <p:ph idx="1"/>
          </p:nvPr>
        </p:nvSpPr>
        <p:spPr/>
        <p:txBody>
          <a:bodyPr/>
          <a:lstStyle/>
          <a:p>
            <a:pPr marL="0" indent="0">
              <a:buNone/>
            </a:pPr>
            <a:r>
              <a:rPr lang="en-US" b="1" dirty="0" smtClean="0"/>
              <a:t>SCT children experience significantly more anxiety than children with other types of AD/HD. They may respond better to behavioral treatments that focus on reducing their anxiety.</a:t>
            </a:r>
          </a:p>
          <a:p>
            <a:pPr>
              <a:buNone/>
            </a:pPr>
            <a:endParaRPr lang="en-US" dirty="0" smtClean="0"/>
          </a:p>
          <a:p>
            <a:pPr>
              <a:buNone/>
            </a:pPr>
            <a:endParaRPr lang="en-US" dirty="0" smtClean="0"/>
          </a:p>
          <a:p>
            <a:pPr>
              <a:buFontTx/>
              <a:buNone/>
            </a:pPr>
            <a:r>
              <a:rPr lang="en-US" sz="1800" b="1" dirty="0"/>
              <a:t>Ramsay, R. (2010). </a:t>
            </a:r>
            <a:r>
              <a:rPr lang="en-US" sz="1800" b="1" u="sng" dirty="0" err="1"/>
              <a:t>Nonmedication</a:t>
            </a:r>
            <a:r>
              <a:rPr lang="en-US" sz="1800" b="1" u="sng" dirty="0"/>
              <a:t> Treatments for Adult ADHD</a:t>
            </a:r>
            <a:r>
              <a:rPr lang="en-US" sz="1800" b="1" dirty="0"/>
              <a:t>. Washington, DC: American Psychological Association Press, p. 15.</a:t>
            </a:r>
            <a:endParaRPr lang="en-US" sz="1800" dirty="0"/>
          </a:p>
          <a:p>
            <a:pPr>
              <a:buFontTx/>
              <a:buNone/>
            </a:pPr>
            <a:endParaRPr lang="en-US" sz="1800" dirty="0"/>
          </a:p>
        </p:txBody>
      </p:sp>
      <p:sp>
        <p:nvSpPr>
          <p:cNvPr id="371716" name="Date Placeholder 3"/>
          <p:cNvSpPr>
            <a:spLocks noGrp="1"/>
          </p:cNvSpPr>
          <p:nvPr>
            <p:ph type="dt" sz="quarter" idx="10"/>
          </p:nvPr>
        </p:nvSpPr>
        <p:spPr>
          <a:noFill/>
        </p:spPr>
        <p:txBody>
          <a:bodyPr/>
          <a:lstStyle/>
          <a:p>
            <a:r>
              <a:rPr lang="en-US" smtClean="0"/>
              <a:t>All Rights Reserved</a:t>
            </a:r>
          </a:p>
        </p:txBody>
      </p:sp>
      <p:sp>
        <p:nvSpPr>
          <p:cNvPr id="371717" name="Footer Placeholder 4"/>
          <p:cNvSpPr>
            <a:spLocks noGrp="1"/>
          </p:cNvSpPr>
          <p:nvPr>
            <p:ph type="ftr" sz="quarter" idx="11"/>
          </p:nvPr>
        </p:nvSpPr>
        <p:spPr>
          <a:noFill/>
        </p:spPr>
        <p:txBody>
          <a:bodyPr/>
          <a:lstStyle/>
          <a:p>
            <a:r>
              <a:rPr lang="en-US" smtClean="0"/>
              <a:t>Kevin T. Blake, Ph.D., P.L.C.</a:t>
            </a:r>
          </a:p>
        </p:txBody>
      </p:sp>
      <p:sp>
        <p:nvSpPr>
          <p:cNvPr id="371718" name="Slide Number Placeholder 5"/>
          <p:cNvSpPr>
            <a:spLocks noGrp="1"/>
          </p:cNvSpPr>
          <p:nvPr>
            <p:ph type="sldNum" sz="quarter" idx="12"/>
          </p:nvPr>
        </p:nvSpPr>
        <p:spPr>
          <a:noFill/>
        </p:spPr>
        <p:txBody>
          <a:bodyPr/>
          <a:lstStyle/>
          <a:p>
            <a:fld id="{28A00B73-C69C-4A07-B21B-D4511C3E29FD}" type="slidenum">
              <a:rPr lang="en-US" smtClean="0"/>
              <a:pPr/>
              <a:t>102</a:t>
            </a:fld>
            <a:endParaRPr lang="en-US" smtClean="0"/>
          </a:p>
        </p:txBody>
      </p:sp>
    </p:spTree>
    <p:extLst>
      <p:ext uri="{BB962C8B-B14F-4D97-AF65-F5344CB8AC3E}">
        <p14:creationId xmlns:p14="http://schemas.microsoft.com/office/powerpoint/2010/main" val="81379426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New Treatments for SCT</a:t>
            </a:r>
            <a:endParaRPr lang="en-US" b="1" dirty="0">
              <a:solidFill>
                <a:srgbClr val="0070C0"/>
              </a:solidFill>
            </a:endParaRPr>
          </a:p>
        </p:txBody>
      </p:sp>
      <p:sp>
        <p:nvSpPr>
          <p:cNvPr id="3" name="Content Placeholder 2"/>
          <p:cNvSpPr>
            <a:spLocks noGrp="1"/>
          </p:cNvSpPr>
          <p:nvPr>
            <p:ph idx="1"/>
          </p:nvPr>
        </p:nvSpPr>
        <p:spPr>
          <a:xfrm>
            <a:off x="323273" y="1825625"/>
            <a:ext cx="11573163" cy="4351338"/>
          </a:xfrm>
        </p:spPr>
        <p:txBody>
          <a:bodyPr>
            <a:normAutofit/>
          </a:bodyPr>
          <a:lstStyle/>
          <a:p>
            <a:pPr>
              <a:buNone/>
            </a:pPr>
            <a:r>
              <a:rPr lang="en-US" dirty="0" smtClean="0"/>
              <a:t>	</a:t>
            </a:r>
          </a:p>
          <a:p>
            <a:pPr>
              <a:buNone/>
            </a:pPr>
            <a:r>
              <a:rPr lang="en-US" b="1" dirty="0"/>
              <a:t>	</a:t>
            </a:r>
            <a:r>
              <a:rPr lang="en-US" b="1" dirty="0" smtClean="0"/>
              <a:t>“Behavioral psychosocial treatment, when specifically adapted for ADHD-I and coordinated among parents, teachers and children, appears efficacious in reducing symptoms and impairment associated with ADHD-I.” (p. 1041)</a:t>
            </a:r>
          </a:p>
          <a:p>
            <a:pPr>
              <a:buNone/>
            </a:pPr>
            <a:endParaRPr lang="en-US" b="1" dirty="0" smtClean="0"/>
          </a:p>
          <a:p>
            <a:pPr>
              <a:buNone/>
            </a:pPr>
            <a:r>
              <a:rPr lang="en-US" sz="1800" b="1" dirty="0"/>
              <a:t>    </a:t>
            </a:r>
            <a:r>
              <a:rPr lang="en-US" sz="1800" b="1" dirty="0" err="1" smtClean="0"/>
              <a:t>Pfiffner</a:t>
            </a:r>
            <a:r>
              <a:rPr lang="en-US" sz="1800" b="1" dirty="0"/>
              <a:t>, L.J., </a:t>
            </a:r>
            <a:r>
              <a:rPr lang="en-US" sz="1800" b="1" dirty="0" err="1"/>
              <a:t>Mikami</a:t>
            </a:r>
            <a:r>
              <a:rPr lang="en-US" sz="1800" b="1" dirty="0"/>
              <a:t>, A.Y., Huang-</a:t>
            </a:r>
            <a:r>
              <a:rPr lang="en-US" sz="1800" b="1" dirty="0" err="1"/>
              <a:t>Polloock</a:t>
            </a:r>
            <a:r>
              <a:rPr lang="en-US" sz="1800" b="1" dirty="0"/>
              <a:t>, C., </a:t>
            </a:r>
            <a:r>
              <a:rPr lang="en-US" sz="1800" b="1" dirty="0" err="1"/>
              <a:t>Easterlin</a:t>
            </a:r>
            <a:r>
              <a:rPr lang="en-US" sz="1800" b="1" dirty="0"/>
              <a:t>, B., </a:t>
            </a:r>
            <a:r>
              <a:rPr lang="en-US" sz="1800" b="1" dirty="0" err="1"/>
              <a:t>Zalecki</a:t>
            </a:r>
            <a:r>
              <a:rPr lang="en-US" sz="1800" b="1" dirty="0"/>
              <a:t>, C. and </a:t>
            </a:r>
            <a:r>
              <a:rPr lang="en-US" sz="1800" b="1" dirty="0" err="1"/>
              <a:t>MCBurnett</a:t>
            </a:r>
            <a:r>
              <a:rPr lang="en-US" sz="1800" b="1" dirty="0"/>
              <a:t>, K.  (August, 2007). A </a:t>
            </a:r>
            <a:r>
              <a:rPr lang="en-US" sz="1800" b="1" dirty="0" smtClean="0"/>
              <a:t>	Randomized </a:t>
            </a:r>
            <a:r>
              <a:rPr lang="en-US" sz="1800" b="1" dirty="0"/>
              <a:t>Controlled Trial of Integrated Home-School Behavioral Treatment for ADHD, </a:t>
            </a:r>
            <a:r>
              <a:rPr lang="en-US" sz="1800" b="1" dirty="0" smtClean="0"/>
              <a:t>	Predominately </a:t>
            </a:r>
            <a:r>
              <a:rPr lang="en-US" sz="1800" b="1" dirty="0"/>
              <a:t>Inattentive Type. </a:t>
            </a:r>
            <a:r>
              <a:rPr lang="en-US" sz="1800" b="1" u="sng" dirty="0"/>
              <a:t>Journal of the American Academy of Child and Adolescent </a:t>
            </a:r>
            <a:r>
              <a:rPr lang="en-US" sz="1800" b="1" u="sng" dirty="0" smtClean="0"/>
              <a:t>Psychiatry</a:t>
            </a:r>
            <a:r>
              <a:rPr lang="en-US" sz="1800" b="1" dirty="0"/>
              <a:t>, </a:t>
            </a:r>
            <a:r>
              <a:rPr lang="en-US" sz="1800" b="1" u="sng" dirty="0"/>
              <a:t>46</a:t>
            </a:r>
            <a:r>
              <a:rPr lang="en-US" sz="1800" b="1" dirty="0"/>
              <a:t>(8), </a:t>
            </a:r>
            <a:r>
              <a:rPr lang="en-US" sz="1800" b="1" dirty="0" smtClean="0"/>
              <a:t>	1041-1050</a:t>
            </a:r>
            <a:r>
              <a:rPr lang="en-US" sz="1800" b="1" dirty="0"/>
              <a:t>. From website: </a:t>
            </a:r>
            <a:r>
              <a:rPr lang="en-US" sz="1800" b="1" dirty="0">
                <a:hlinkClick r:id="rId3"/>
              </a:rPr>
              <a:t>http://www.jaacap.com/article/S0890-8567(09)61554-9/abstract</a:t>
            </a:r>
            <a:r>
              <a:rPr lang="en-US" sz="1800" b="1" dirty="0"/>
              <a:t>. </a:t>
            </a:r>
          </a:p>
          <a:p>
            <a:pPr>
              <a:buNone/>
            </a:pPr>
            <a:endParaRPr lang="en-US"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103</a:t>
            </a:fld>
            <a:endParaRPr lang="en-US"/>
          </a:p>
        </p:txBody>
      </p:sp>
    </p:spTree>
    <p:extLst>
      <p:ext uri="{BB962C8B-B14F-4D97-AF65-F5344CB8AC3E}">
        <p14:creationId xmlns:p14="http://schemas.microsoft.com/office/powerpoint/2010/main" val="266833473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solidFill>
              </a:rPr>
              <a:t>Barkley Responds to the Research in The Previous Slide</a:t>
            </a:r>
            <a:endParaRPr lang="en-US" b="1" dirty="0">
              <a:solidFill>
                <a:schemeClr val="accent5"/>
              </a:solidFill>
            </a:endParaRPr>
          </a:p>
        </p:txBody>
      </p:sp>
      <p:sp>
        <p:nvSpPr>
          <p:cNvPr id="3" name="Content Placeholder 2"/>
          <p:cNvSpPr>
            <a:spLocks noGrp="1"/>
          </p:cNvSpPr>
          <p:nvPr>
            <p:ph idx="1"/>
          </p:nvPr>
        </p:nvSpPr>
        <p:spPr/>
        <p:txBody>
          <a:bodyPr/>
          <a:lstStyle/>
          <a:p>
            <a:pPr marL="0" indent="0">
              <a:buNone/>
            </a:pPr>
            <a:r>
              <a:rPr lang="en-US" b="1" dirty="0" smtClean="0"/>
              <a:t>He wrote he believes sluggish cognitive Tempo is not primarily a disorder of executive function, is primarily associated with internalizing disorders, and cognitive sleepiness and motor sluggishness are its primary dimensions. He believes that Cognitive Behavioral Therapy may be the best treatment modality for </a:t>
            </a:r>
            <a:r>
              <a:rPr lang="en-US" b="1" dirty="0"/>
              <a:t>s</a:t>
            </a:r>
            <a:r>
              <a:rPr lang="en-US" b="1" dirty="0" smtClean="0"/>
              <a:t>luggish </a:t>
            </a:r>
            <a:r>
              <a:rPr lang="en-US" b="1" dirty="0"/>
              <a:t>c</a:t>
            </a:r>
            <a:r>
              <a:rPr lang="en-US" b="1" dirty="0" smtClean="0"/>
              <a:t>ognitive </a:t>
            </a:r>
            <a:r>
              <a:rPr lang="en-US" b="1" dirty="0"/>
              <a:t>t</a:t>
            </a:r>
            <a:r>
              <a:rPr lang="en-US" b="1" dirty="0" smtClean="0"/>
              <a:t>empo.</a:t>
            </a:r>
          </a:p>
          <a:p>
            <a:pPr marL="0" indent="0">
              <a:buNone/>
            </a:pPr>
            <a:endParaRPr lang="en-US" sz="1800" b="1" dirty="0" smtClean="0"/>
          </a:p>
          <a:p>
            <a:pPr marL="0" indent="0">
              <a:buNone/>
            </a:pPr>
            <a:r>
              <a:rPr lang="en-US" sz="1800" b="1" dirty="0" smtClean="0"/>
              <a:t>Barkley, R.A. (February, 2016). Update on Sluggish Cognitive Tempo and Commentary on “Sluggish Cognitive 	Tempo in College Students” by Lewandowski et al. </a:t>
            </a:r>
            <a:r>
              <a:rPr lang="en-US" sz="1800" b="1" u="sng" dirty="0" smtClean="0"/>
              <a:t>The ADHD Report</a:t>
            </a:r>
            <a:r>
              <a:rPr lang="en-US" sz="1800" b="1" dirty="0" smtClean="0"/>
              <a:t>, </a:t>
            </a:r>
            <a:r>
              <a:rPr lang="en-US" sz="1800" b="1" u="sng" dirty="0" smtClean="0"/>
              <a:t>24</a:t>
            </a:r>
            <a:r>
              <a:rPr lang="en-US" sz="1800" b="1" dirty="0" smtClean="0"/>
              <a:t>(1), 6-7,13.</a:t>
            </a:r>
            <a:endParaRPr lang="en-US" sz="1800" b="1"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www.drkevintbalek.com</a:t>
            </a:r>
            <a:endParaRPr lang="en-US"/>
          </a:p>
        </p:txBody>
      </p:sp>
      <p:sp>
        <p:nvSpPr>
          <p:cNvPr id="6" name="Slide Number Placeholder 5"/>
          <p:cNvSpPr>
            <a:spLocks noGrp="1"/>
          </p:cNvSpPr>
          <p:nvPr>
            <p:ph type="sldNum" sz="quarter" idx="12"/>
          </p:nvPr>
        </p:nvSpPr>
        <p:spPr/>
        <p:txBody>
          <a:bodyPr/>
          <a:lstStyle/>
          <a:p>
            <a:fld id="{3EE6FC82-AB2D-4515-88BA-612F3A96CF32}" type="slidenum">
              <a:rPr lang="en-US" smtClean="0"/>
              <a:t>104</a:t>
            </a:fld>
            <a:endParaRPr lang="en-US"/>
          </a:p>
        </p:txBody>
      </p:sp>
    </p:spTree>
    <p:extLst>
      <p:ext uri="{BB962C8B-B14F-4D97-AF65-F5344CB8AC3E}">
        <p14:creationId xmlns:p14="http://schemas.microsoft.com/office/powerpoint/2010/main" val="41575882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defRPr/>
            </a:pPr>
            <a:r>
              <a:rPr lang="en-US" b="1" dirty="0" smtClean="0">
                <a:solidFill>
                  <a:schemeClr val="tx2"/>
                </a:solidFill>
              </a:rPr>
              <a:t>SCT is </a:t>
            </a:r>
            <a:r>
              <a:rPr lang="en-US" b="1" i="1" u="sng" dirty="0" smtClean="0">
                <a:solidFill>
                  <a:srgbClr val="FF3300"/>
                </a:solidFill>
              </a:rPr>
              <a:t>NOT</a:t>
            </a:r>
            <a:r>
              <a:rPr lang="en-US" b="1" dirty="0" smtClean="0">
                <a:solidFill>
                  <a:schemeClr val="accent6"/>
                </a:solidFill>
              </a:rPr>
              <a:t> </a:t>
            </a:r>
            <a:r>
              <a:rPr lang="en-US" b="1" dirty="0" smtClean="0">
                <a:solidFill>
                  <a:schemeClr val="tx2"/>
                </a:solidFill>
              </a:rPr>
              <a:t>new!</a:t>
            </a:r>
            <a:endParaRPr lang="en-US" b="1" dirty="0">
              <a:solidFill>
                <a:schemeClr val="tx2"/>
              </a:solidFill>
            </a:endParaRPr>
          </a:p>
        </p:txBody>
      </p:sp>
      <p:pic>
        <p:nvPicPr>
          <p:cNvPr id="25603" name="Picture 2" descr="C:\Users\Kevin Blake\Pictures\MH900149847[1].JPG"/>
          <p:cNvPicPr>
            <a:picLocks noGrp="1" noChangeAspect="1" noChangeArrowheads="1"/>
          </p:cNvPicPr>
          <p:nvPr>
            <p:ph sz="half" idx="1"/>
          </p:nvPr>
        </p:nvPicPr>
        <p:blipFill>
          <a:blip r:embed="rId3" cstate="print"/>
          <a:srcRect/>
          <a:stretch>
            <a:fillRect/>
          </a:stretch>
        </p:blipFill>
        <p:spPr>
          <a:xfrm>
            <a:off x="2452689" y="2316164"/>
            <a:ext cx="3095625" cy="3095625"/>
          </a:xfrm>
        </p:spPr>
      </p:pic>
      <p:sp>
        <p:nvSpPr>
          <p:cNvPr id="25604" name="Content Placeholder 12"/>
          <p:cNvSpPr>
            <a:spLocks noGrp="1"/>
          </p:cNvSpPr>
          <p:nvPr>
            <p:ph sz="half" idx="2"/>
          </p:nvPr>
        </p:nvSpPr>
        <p:spPr>
          <a:xfrm>
            <a:off x="6172200" y="228601"/>
            <a:ext cx="4038600" cy="5897563"/>
          </a:xfrm>
        </p:spPr>
        <p:txBody>
          <a:bodyPr>
            <a:normAutofit lnSpcReduction="10000"/>
          </a:bodyPr>
          <a:lstStyle/>
          <a:p>
            <a:pPr lvl="1">
              <a:buFontTx/>
              <a:buNone/>
            </a:pPr>
            <a:r>
              <a:rPr lang="en-US" dirty="0" smtClean="0"/>
              <a:t>	</a:t>
            </a:r>
            <a:r>
              <a:rPr lang="en-US" sz="3200" b="1" dirty="0"/>
              <a:t>Alexander Crichton may have written  about what we call SCT in 1798!</a:t>
            </a:r>
          </a:p>
          <a:p>
            <a:pPr>
              <a:buFontTx/>
              <a:buNone/>
            </a:pPr>
            <a:r>
              <a:rPr lang="en-US" sz="1800" b="1" dirty="0"/>
              <a:t>Crichton, A. (2008). An inquiry into the nature and origin of mental derangement: On attention and its diseases. </a:t>
            </a:r>
            <a:r>
              <a:rPr lang="en-US" sz="1800" b="1" u="sng" dirty="0"/>
              <a:t>Journal of Attention Disorders</a:t>
            </a:r>
            <a:r>
              <a:rPr lang="en-US" sz="1800" b="1" dirty="0"/>
              <a:t>, </a:t>
            </a:r>
            <a:r>
              <a:rPr lang="en-US" sz="1800" b="1" u="sng" dirty="0"/>
              <a:t>12</a:t>
            </a:r>
            <a:r>
              <a:rPr lang="en-US" sz="1800" b="1" dirty="0"/>
              <a:t>, 200-204 (Original work published 1798).</a:t>
            </a:r>
          </a:p>
          <a:p>
            <a:pPr>
              <a:buNone/>
            </a:pPr>
            <a:r>
              <a:rPr lang="en-US" sz="1800" b="1" dirty="0"/>
              <a:t>Barkley, R. A. (November 9, 2012). The Other Attention Disorder: Sluggish Cognitive Tempo (ADD/SCT) Vs. ADHD– Impairment and Management. Paper presented at the 24</a:t>
            </a:r>
            <a:r>
              <a:rPr lang="en-US" sz="1800" b="1" baseline="30000" dirty="0"/>
              <a:t>th</a:t>
            </a:r>
            <a:r>
              <a:rPr lang="en-US" sz="1800" b="1" dirty="0"/>
              <a:t> Annual CHADD International Conference on ADHD, Burlingame, CA, November 8 – 10, 2012.  </a:t>
            </a:r>
          </a:p>
          <a:p>
            <a:pPr>
              <a:buFontTx/>
              <a:buNone/>
            </a:pPr>
            <a:endParaRPr lang="en-US" sz="1800" b="1" dirty="0"/>
          </a:p>
        </p:txBody>
      </p:sp>
      <p:sp>
        <p:nvSpPr>
          <p:cNvPr id="25605" name="Date Placeholder 1"/>
          <p:cNvSpPr>
            <a:spLocks noGrp="1"/>
          </p:cNvSpPr>
          <p:nvPr>
            <p:ph type="dt" sz="quarter" idx="10"/>
          </p:nvPr>
        </p:nvSpPr>
        <p:spPr>
          <a:noFill/>
        </p:spPr>
        <p:txBody>
          <a:bodyPr/>
          <a:lstStyle/>
          <a:p>
            <a:r>
              <a:rPr lang="en-US" smtClean="0"/>
              <a:t>Kevin T. Blake, Ph.D., P.L.C.                   All Rights Reserved</a:t>
            </a:r>
          </a:p>
        </p:txBody>
      </p:sp>
      <p:sp>
        <p:nvSpPr>
          <p:cNvPr id="25606" name="Footer Placeholder 2"/>
          <p:cNvSpPr>
            <a:spLocks noGrp="1"/>
          </p:cNvSpPr>
          <p:nvPr>
            <p:ph type="ftr" sz="quarter" idx="11"/>
          </p:nvPr>
        </p:nvSpPr>
        <p:spPr>
          <a:noFill/>
        </p:spPr>
        <p:txBody>
          <a:bodyPr/>
          <a:lstStyle/>
          <a:p>
            <a:r>
              <a:rPr lang="en-US" smtClean="0"/>
              <a:t>www.drkevintblake.com</a:t>
            </a:r>
          </a:p>
        </p:txBody>
      </p:sp>
      <p:sp>
        <p:nvSpPr>
          <p:cNvPr id="25607" name="Slide Number Placeholder 3"/>
          <p:cNvSpPr>
            <a:spLocks noGrp="1"/>
          </p:cNvSpPr>
          <p:nvPr>
            <p:ph type="sldNum" sz="quarter" idx="12"/>
          </p:nvPr>
        </p:nvSpPr>
        <p:spPr>
          <a:noFill/>
        </p:spPr>
        <p:txBody>
          <a:bodyPr/>
          <a:lstStyle/>
          <a:p>
            <a:fld id="{FE540FB0-46DF-4DDC-99CB-1F7F0314DAAB}" type="slidenum">
              <a:rPr lang="en-US" smtClean="0"/>
              <a:pPr/>
              <a:t>105</a:t>
            </a:fld>
            <a:endParaRPr lang="en-US" smtClean="0"/>
          </a:p>
        </p:txBody>
      </p:sp>
    </p:spTree>
    <p:extLst>
      <p:ext uri="{BB962C8B-B14F-4D97-AF65-F5344CB8AC3E}">
        <p14:creationId xmlns:p14="http://schemas.microsoft.com/office/powerpoint/2010/main" val="2610380336"/>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002060"/>
                </a:solidFill>
              </a:rPr>
              <a:t>Crichton Syndrome</a:t>
            </a:r>
            <a:endParaRPr lang="en-US" b="1" dirty="0">
              <a:solidFill>
                <a:srgbClr val="002060"/>
              </a:solidFill>
            </a:endParaRPr>
          </a:p>
        </p:txBody>
      </p:sp>
      <p:sp>
        <p:nvSpPr>
          <p:cNvPr id="6" name="Content Placeholder 5"/>
          <p:cNvSpPr>
            <a:spLocks noGrp="1"/>
          </p:cNvSpPr>
          <p:nvPr>
            <p:ph idx="1"/>
          </p:nvPr>
        </p:nvSpPr>
        <p:spPr/>
        <p:txBody>
          <a:bodyPr>
            <a:normAutofit/>
          </a:bodyPr>
          <a:lstStyle/>
          <a:p>
            <a:pPr>
              <a:buNone/>
            </a:pPr>
            <a:r>
              <a:rPr lang="en-US" dirty="0" smtClean="0"/>
              <a:t>	</a:t>
            </a:r>
            <a:r>
              <a:rPr lang="en-US" b="1" dirty="0" smtClean="0"/>
              <a:t>I wrote Barkley on Monday (November 12, 2012) and suggested the name, “Crichton Syndrome” for SCT.   The name does not suggest the cause, because we currently do not know it, it gives Andrew Crichton credit for first observing it and it demonstrates how long we have known about it. In addition it is not pejorative and by using the word syndrome it indicates we don’t know much about it, but it merits more study.</a:t>
            </a:r>
            <a:endParaRPr lang="en-US" b="1" dirty="0"/>
          </a:p>
        </p:txBody>
      </p:sp>
      <p:sp>
        <p:nvSpPr>
          <p:cNvPr id="7" name="Date Placeholder 6"/>
          <p:cNvSpPr>
            <a:spLocks noGrp="1"/>
          </p:cNvSpPr>
          <p:nvPr>
            <p:ph type="dt" sz="half" idx="10"/>
          </p:nvPr>
        </p:nvSpPr>
        <p:spPr/>
        <p:txBody>
          <a:bodyPr/>
          <a:lstStyle/>
          <a:p>
            <a:r>
              <a:rPr lang="en-US" smtClean="0"/>
              <a:t>Kevin T. Blake, Ph.D., P.L.C.                   All Rights Reserved</a:t>
            </a:r>
            <a:endParaRPr lang="en-US"/>
          </a:p>
        </p:txBody>
      </p:sp>
      <p:sp>
        <p:nvSpPr>
          <p:cNvPr id="8" name="Slide Number Placeholder 7"/>
          <p:cNvSpPr>
            <a:spLocks noGrp="1"/>
          </p:cNvSpPr>
          <p:nvPr>
            <p:ph type="sldNum" sz="quarter" idx="12"/>
          </p:nvPr>
        </p:nvSpPr>
        <p:spPr/>
        <p:txBody>
          <a:bodyPr/>
          <a:lstStyle/>
          <a:p>
            <a:fld id="{D26C0EA4-96A1-4E9C-B90F-B681DB50F428}" type="slidenum">
              <a:rPr lang="en-US" smtClean="0"/>
              <a:pPr/>
              <a:t>106</a:t>
            </a:fld>
            <a:endParaRPr lang="en-US"/>
          </a:p>
        </p:txBody>
      </p:sp>
      <p:sp>
        <p:nvSpPr>
          <p:cNvPr id="9" name="Footer Placeholder 8"/>
          <p:cNvSpPr>
            <a:spLocks noGrp="1"/>
          </p:cNvSpPr>
          <p:nvPr>
            <p:ph type="ftr" sz="quarter" idx="11"/>
          </p:nvPr>
        </p:nvSpPr>
        <p:spPr/>
        <p:txBody>
          <a:bodyPr/>
          <a:lstStyle/>
          <a:p>
            <a:r>
              <a:rPr lang="en-US" smtClean="0"/>
              <a:t>www.drkevintblake.com</a:t>
            </a:r>
            <a:endParaRPr lang="en-US"/>
          </a:p>
        </p:txBody>
      </p:sp>
    </p:spTree>
    <p:extLst>
      <p:ext uri="{BB962C8B-B14F-4D97-AF65-F5344CB8AC3E}">
        <p14:creationId xmlns:p14="http://schemas.microsoft.com/office/powerpoint/2010/main" val="89761866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Crichton Syndrome</a:t>
            </a:r>
            <a:endParaRPr lang="en-US" b="1" dirty="0">
              <a:solidFill>
                <a:schemeClr val="tx2"/>
              </a:solidFill>
            </a:endParaRPr>
          </a:p>
        </p:txBody>
      </p:sp>
      <p:sp>
        <p:nvSpPr>
          <p:cNvPr id="3" name="Content Placeholder 2"/>
          <p:cNvSpPr>
            <a:spLocks noGrp="1"/>
          </p:cNvSpPr>
          <p:nvPr>
            <p:ph idx="1"/>
          </p:nvPr>
        </p:nvSpPr>
        <p:spPr/>
        <p:txBody>
          <a:bodyPr/>
          <a:lstStyle/>
          <a:p>
            <a:pPr>
              <a:buNone/>
            </a:pPr>
            <a:r>
              <a:rPr lang="en-US" dirty="0" smtClean="0"/>
              <a:t>	</a:t>
            </a:r>
          </a:p>
          <a:p>
            <a:pPr>
              <a:buNone/>
            </a:pPr>
            <a:r>
              <a:rPr lang="en-US" b="1" dirty="0" smtClean="0"/>
              <a:t>	Barkley (November 13, 2012) responded he liked the name and would re-examine Crichton’s work to make absolutely sure he merits credit for the “discovery.” So stay tuned Sluggish Cognitive Tempo </a:t>
            </a:r>
            <a:r>
              <a:rPr lang="en-US" b="1" i="1" u="sng" dirty="0" smtClean="0">
                <a:solidFill>
                  <a:srgbClr val="FF0000"/>
                </a:solidFill>
              </a:rPr>
              <a:t>MAY</a:t>
            </a:r>
            <a:r>
              <a:rPr lang="en-US" b="1" dirty="0" smtClean="0"/>
              <a:t> become “Crichton Syndrome.”</a:t>
            </a:r>
            <a:endParaRPr lang="en-US" b="1"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Slide Number Placeholder 4"/>
          <p:cNvSpPr>
            <a:spLocks noGrp="1"/>
          </p:cNvSpPr>
          <p:nvPr>
            <p:ph type="sldNum" sz="quarter" idx="12"/>
          </p:nvPr>
        </p:nvSpPr>
        <p:spPr/>
        <p:txBody>
          <a:bodyPr/>
          <a:lstStyle/>
          <a:p>
            <a:fld id="{D26C0EA4-96A1-4E9C-B90F-B681DB50F428}" type="slidenum">
              <a:rPr lang="en-US" smtClean="0"/>
              <a:pPr/>
              <a:t>107</a:t>
            </a:fld>
            <a:endParaRPr lang="en-US"/>
          </a:p>
        </p:txBody>
      </p:sp>
      <p:sp>
        <p:nvSpPr>
          <p:cNvPr id="6" name="Footer Placeholder 5"/>
          <p:cNvSpPr>
            <a:spLocks noGrp="1"/>
          </p:cNvSpPr>
          <p:nvPr>
            <p:ph type="ftr" sz="quarter" idx="11"/>
          </p:nvPr>
        </p:nvSpPr>
        <p:spPr/>
        <p:txBody>
          <a:bodyPr/>
          <a:lstStyle/>
          <a:p>
            <a:r>
              <a:rPr lang="en-US" smtClean="0"/>
              <a:t>www.drkevintblake.com</a:t>
            </a:r>
            <a:endParaRPr lang="en-US"/>
          </a:p>
        </p:txBody>
      </p:sp>
    </p:spTree>
    <p:extLst>
      <p:ext uri="{BB962C8B-B14F-4D97-AF65-F5344CB8AC3E}">
        <p14:creationId xmlns:p14="http://schemas.microsoft.com/office/powerpoint/2010/main" val="23666571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normAutofit fontScale="90000"/>
          </a:bodyPr>
          <a:lstStyle/>
          <a:p>
            <a:r>
              <a:rPr lang="en-US" b="1" dirty="0" smtClean="0">
                <a:solidFill>
                  <a:schemeClr val="tx2"/>
                </a:solidFill>
              </a:rPr>
              <a:t>New Articles on </a:t>
            </a:r>
            <a:r>
              <a:rPr lang="en-US" b="1" i="1" dirty="0" smtClean="0">
                <a:solidFill>
                  <a:schemeClr val="tx2"/>
                </a:solidFill>
              </a:rPr>
              <a:t>“Crichton Syndrome”</a:t>
            </a:r>
            <a:endParaRPr lang="en-US" b="1" i="1" dirty="0">
              <a:solidFill>
                <a:schemeClr val="tx2"/>
              </a:solidFill>
            </a:endParaRPr>
          </a:p>
        </p:txBody>
      </p:sp>
      <p:sp>
        <p:nvSpPr>
          <p:cNvPr id="3" name="Content Placeholder 2"/>
          <p:cNvSpPr>
            <a:spLocks noGrp="1"/>
          </p:cNvSpPr>
          <p:nvPr>
            <p:ph idx="1"/>
          </p:nvPr>
        </p:nvSpPr>
        <p:spPr>
          <a:xfrm>
            <a:off x="1981200" y="685800"/>
            <a:ext cx="8229600" cy="5410200"/>
          </a:xfrm>
        </p:spPr>
        <p:txBody>
          <a:bodyPr>
            <a:noAutofit/>
          </a:bodyPr>
          <a:lstStyle/>
          <a:p>
            <a:pPr>
              <a:buNone/>
            </a:pPr>
            <a:r>
              <a:rPr lang="en-US" sz="2400" b="1" dirty="0" err="1"/>
              <a:t>Bauermeister</a:t>
            </a:r>
            <a:r>
              <a:rPr lang="en-US" sz="2400" b="1" dirty="0"/>
              <a:t>, J.J., Barkley, R.A., </a:t>
            </a:r>
            <a:r>
              <a:rPr lang="en-US" sz="2400" b="1" dirty="0" err="1"/>
              <a:t>Bauermeister</a:t>
            </a:r>
            <a:r>
              <a:rPr lang="en-US" sz="2400" b="1" dirty="0"/>
              <a:t>, J.A., Martinez, J.V. and </a:t>
            </a:r>
            <a:r>
              <a:rPr lang="en-US" sz="2400" b="1" dirty="0" err="1"/>
              <a:t>McBurnett</a:t>
            </a:r>
            <a:r>
              <a:rPr lang="en-US" sz="2400" b="1" dirty="0"/>
              <a:t> (December 17, 2011-Published online). Validity of the Sluggish Cognitive Tempo, Inattention, and Hyperactivity Symptom Dimensions: Neuropsychological and Psychosocial Correlates. </a:t>
            </a:r>
            <a:r>
              <a:rPr lang="en-US" sz="2400" b="1" u="sng" dirty="0"/>
              <a:t>Journal of Abnormal Child Psychology</a:t>
            </a:r>
            <a:r>
              <a:rPr lang="en-US" sz="2400" b="1" dirty="0"/>
              <a:t>, DOI 10.1007/s10802-011-9602-7.</a:t>
            </a:r>
          </a:p>
          <a:p>
            <a:pPr>
              <a:buNone/>
            </a:pPr>
            <a:r>
              <a:rPr lang="en-US" sz="2400" b="1" dirty="0"/>
              <a:t>Barkley, R. A. (2011, May 23). Distinguishing Sluggish Cognitive Tempo From Attention-Deficit/Hyperactivity Disorder in Adults. </a:t>
            </a:r>
            <a:r>
              <a:rPr lang="en-US" sz="2400" b="1" u="sng" dirty="0"/>
              <a:t>Journal of Abnormal Psychology.</a:t>
            </a:r>
            <a:r>
              <a:rPr lang="en-US" sz="2400" b="1" i="1" dirty="0"/>
              <a:t> </a:t>
            </a:r>
            <a:r>
              <a:rPr lang="en-US" sz="2400" b="1" dirty="0"/>
              <a:t>Advance</a:t>
            </a:r>
            <a:r>
              <a:rPr lang="en-US" sz="2400" b="1" i="1" dirty="0"/>
              <a:t> </a:t>
            </a:r>
            <a:r>
              <a:rPr lang="en-US" sz="2400" b="1" dirty="0"/>
              <a:t>online publication. DOI: 10.1037/a0023961.</a:t>
            </a:r>
          </a:p>
          <a:p>
            <a:pPr>
              <a:buNone/>
            </a:pPr>
            <a:r>
              <a:rPr lang="en-US" sz="2400" b="1" dirty="0"/>
              <a:t>Russell A. Barkley (October 24, 2012): Distinguishing Sluggish Cognitive Tempo From ADHD in Children and Adolescents: Executive Functioning, Impairment and </a:t>
            </a:r>
            <a:r>
              <a:rPr lang="en-US" sz="2400" b="1" dirty="0" err="1"/>
              <a:t>Comorbidity</a:t>
            </a:r>
            <a:r>
              <a:rPr lang="en-US" sz="2400" b="1" dirty="0"/>
              <a:t>, </a:t>
            </a:r>
            <a:r>
              <a:rPr lang="en-US" sz="2400" b="1" u="sng" dirty="0"/>
              <a:t>Journal of Clinical Child &amp; Adolescent Psychology,</a:t>
            </a:r>
            <a:r>
              <a:rPr lang="en-US" sz="2400" b="1" dirty="0"/>
              <a:t> DOI:10.1080/15374416.2012.734259.</a:t>
            </a:r>
            <a:endParaRPr lang="en-US" sz="2400" b="1" u="sng"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108</a:t>
            </a:fld>
            <a:endParaRPr lang="en-US"/>
          </a:p>
        </p:txBody>
      </p:sp>
    </p:spTree>
    <p:extLst>
      <p:ext uri="{BB962C8B-B14F-4D97-AF65-F5344CB8AC3E}">
        <p14:creationId xmlns:p14="http://schemas.microsoft.com/office/powerpoint/2010/main" val="250724452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61686"/>
                </a:solidFill>
              </a:rPr>
              <a:t>SCT and DSM-5</a:t>
            </a:r>
            <a:br>
              <a:rPr lang="en-US" b="1" dirty="0" smtClean="0">
                <a:solidFill>
                  <a:srgbClr val="261686"/>
                </a:solidFill>
              </a:rPr>
            </a:br>
            <a:endParaRPr lang="en-US" b="1" dirty="0">
              <a:solidFill>
                <a:srgbClr val="FF0000"/>
              </a:solidFill>
            </a:endParaRPr>
          </a:p>
        </p:txBody>
      </p:sp>
      <p:sp>
        <p:nvSpPr>
          <p:cNvPr id="3" name="Content Placeholder 2"/>
          <p:cNvSpPr>
            <a:spLocks noGrp="1"/>
          </p:cNvSpPr>
          <p:nvPr>
            <p:ph idx="1"/>
          </p:nvPr>
        </p:nvSpPr>
        <p:spPr>
          <a:xfrm>
            <a:off x="1981200" y="2514601"/>
            <a:ext cx="8229600" cy="3611563"/>
          </a:xfrm>
        </p:spPr>
        <p:txBody>
          <a:bodyPr/>
          <a:lstStyle/>
          <a:p>
            <a:pPr>
              <a:buNone/>
            </a:pPr>
            <a:r>
              <a:rPr lang="en-US" b="1" dirty="0" smtClean="0"/>
              <a:t>Adams, Z.W., </a:t>
            </a:r>
            <a:r>
              <a:rPr lang="en-US" b="1" dirty="0" err="1" smtClean="0"/>
              <a:t>Milich</a:t>
            </a:r>
            <a:r>
              <a:rPr lang="en-US" b="1" dirty="0" smtClean="0"/>
              <a:t>, R., and Fillmore, M.T. (June, 2010). A Case for the Return of Attention-Deficit Disorder in DSM-5. </a:t>
            </a:r>
            <a:r>
              <a:rPr lang="en-US" b="1" u="sng" dirty="0" smtClean="0"/>
              <a:t>ADHD Report</a:t>
            </a:r>
            <a:r>
              <a:rPr lang="en-US" b="1" dirty="0" smtClean="0"/>
              <a:t>,</a:t>
            </a:r>
            <a:r>
              <a:rPr lang="en-US" b="1" u="sng" dirty="0" smtClean="0"/>
              <a:t>18</a:t>
            </a:r>
            <a:r>
              <a:rPr lang="en-US" b="1" dirty="0" smtClean="0"/>
              <a:t> (3), pp. 1-6.</a:t>
            </a:r>
            <a:endParaRPr lang="en-US" b="1" dirty="0"/>
          </a:p>
        </p:txBody>
      </p:sp>
      <p:sp>
        <p:nvSpPr>
          <p:cNvPr id="4" name="Date Placeholder 3"/>
          <p:cNvSpPr>
            <a:spLocks noGrp="1"/>
          </p:cNvSpPr>
          <p:nvPr>
            <p:ph type="dt" sz="half" idx="10"/>
          </p:nvPr>
        </p:nvSpPr>
        <p:spPr/>
        <p:txBody>
          <a:bodyPr/>
          <a:lstStyle/>
          <a:p>
            <a:r>
              <a:rPr lang="en-US" smtClean="0"/>
              <a:t>All Rights Reserved</a:t>
            </a:r>
            <a:endParaRPr lang="en-US"/>
          </a:p>
        </p:txBody>
      </p:sp>
      <p:sp>
        <p:nvSpPr>
          <p:cNvPr id="5" name="Slide Number Placeholder 4"/>
          <p:cNvSpPr>
            <a:spLocks noGrp="1"/>
          </p:cNvSpPr>
          <p:nvPr>
            <p:ph type="sldNum" sz="quarter" idx="12"/>
          </p:nvPr>
        </p:nvSpPr>
        <p:spPr/>
        <p:txBody>
          <a:bodyPr/>
          <a:lstStyle/>
          <a:p>
            <a:fld id="{FC6798AC-0CA5-40AA-A393-CD4AF78BB777}" type="slidenum">
              <a:rPr lang="en-US" smtClean="0"/>
              <a:pPr/>
              <a:t>109</a:t>
            </a:fld>
            <a:endParaRPr lang="en-US"/>
          </a:p>
        </p:txBody>
      </p:sp>
      <p:sp>
        <p:nvSpPr>
          <p:cNvPr id="6" name="Footer Placeholder 5"/>
          <p:cNvSpPr>
            <a:spLocks noGrp="1"/>
          </p:cNvSpPr>
          <p:nvPr>
            <p:ph type="ftr" sz="quarter" idx="11"/>
          </p:nvPr>
        </p:nvSpPr>
        <p:spPr/>
        <p:txBody>
          <a:bodyPr/>
          <a:lstStyle/>
          <a:p>
            <a:r>
              <a:rPr lang="en-US" smtClean="0"/>
              <a:t>Kevin T. Blake, Ph.D., P.L.C.</a:t>
            </a:r>
            <a:endParaRPr lang="en-US"/>
          </a:p>
        </p:txBody>
      </p:sp>
      <p:pic>
        <p:nvPicPr>
          <p:cNvPr id="7" name="Picture 1" descr="C:\Users\Kevin Blake\Pictures\MR900432645[1].JPG"/>
          <p:cNvPicPr>
            <a:picLocks noChangeAspect="1" noChangeArrowheads="1"/>
          </p:cNvPicPr>
          <p:nvPr/>
        </p:nvPicPr>
        <p:blipFill>
          <a:blip r:embed="rId3" cstate="print"/>
          <a:srcRect/>
          <a:stretch>
            <a:fillRect/>
          </a:stretch>
        </p:blipFill>
        <p:spPr bwMode="auto">
          <a:xfrm>
            <a:off x="8763000" y="762000"/>
            <a:ext cx="914400" cy="914400"/>
          </a:xfrm>
          <a:prstGeom prst="rect">
            <a:avLst/>
          </a:prstGeom>
          <a:noFill/>
        </p:spPr>
      </p:pic>
    </p:spTree>
    <p:extLst>
      <p:ext uri="{BB962C8B-B14F-4D97-AF65-F5344CB8AC3E}">
        <p14:creationId xmlns:p14="http://schemas.microsoft.com/office/powerpoint/2010/main" val="170082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Date Placeholder 1"/>
          <p:cNvSpPr>
            <a:spLocks noGrp="1"/>
          </p:cNvSpPr>
          <p:nvPr>
            <p:ph type="dt" sz="quarter" idx="10"/>
          </p:nvPr>
        </p:nvSpPr>
        <p:spPr>
          <a:noFill/>
        </p:spPr>
        <p:txBody>
          <a:bodyPr/>
          <a:lstStyle/>
          <a:p>
            <a:r>
              <a:rPr lang="en-US" smtClean="0"/>
              <a:t>Kevin T. Blake, Ph.D., P.L.C.                   All Rights Reserved</a:t>
            </a:r>
          </a:p>
        </p:txBody>
      </p:sp>
      <p:sp>
        <p:nvSpPr>
          <p:cNvPr id="352259" name="Footer Placeholder 2"/>
          <p:cNvSpPr>
            <a:spLocks noGrp="1"/>
          </p:cNvSpPr>
          <p:nvPr>
            <p:ph type="ftr" sz="quarter" idx="11"/>
          </p:nvPr>
        </p:nvSpPr>
        <p:spPr>
          <a:noFill/>
        </p:spPr>
        <p:txBody>
          <a:bodyPr/>
          <a:lstStyle/>
          <a:p>
            <a:r>
              <a:rPr lang="en-US" smtClean="0"/>
              <a:t>www.drkevintblake.com</a:t>
            </a:r>
          </a:p>
        </p:txBody>
      </p:sp>
      <p:sp>
        <p:nvSpPr>
          <p:cNvPr id="352260" name="Slide Number Placeholder 3"/>
          <p:cNvSpPr>
            <a:spLocks noGrp="1"/>
          </p:cNvSpPr>
          <p:nvPr>
            <p:ph type="sldNum" sz="quarter" idx="12"/>
          </p:nvPr>
        </p:nvSpPr>
        <p:spPr>
          <a:noFill/>
        </p:spPr>
        <p:txBody>
          <a:bodyPr/>
          <a:lstStyle/>
          <a:p>
            <a:fld id="{CADF609B-C82E-4467-8622-8F45049E882C}" type="slidenum">
              <a:rPr lang="en-US" smtClean="0"/>
              <a:pPr/>
              <a:t>11</a:t>
            </a:fld>
            <a:endParaRPr lang="en-US" smtClean="0"/>
          </a:p>
        </p:txBody>
      </p:sp>
      <p:sp>
        <p:nvSpPr>
          <p:cNvPr id="365573" name="Rectangle 2"/>
          <p:cNvSpPr>
            <a:spLocks noChangeArrowheads="1"/>
          </p:cNvSpPr>
          <p:nvPr/>
        </p:nvSpPr>
        <p:spPr bwMode="auto">
          <a:xfrm>
            <a:off x="1981201" y="609600"/>
            <a:ext cx="8486775" cy="1143000"/>
          </a:xfrm>
          <a:prstGeom prst="rect">
            <a:avLst/>
          </a:prstGeom>
          <a:noFill/>
          <a:ln w="9525">
            <a:noFill/>
            <a:miter lim="800000"/>
            <a:headEnd/>
            <a:tailEnd/>
          </a:ln>
        </p:spPr>
        <p:txBody>
          <a:bodyPr anchor="ctr"/>
          <a:lstStyle/>
          <a:p>
            <a:pPr algn="ctr">
              <a:defRPr/>
            </a:pPr>
            <a:r>
              <a:rPr lang="en-US" sz="4400" b="1" dirty="0">
                <a:solidFill>
                  <a:schemeClr val="accent6"/>
                </a:solidFill>
              </a:rPr>
              <a:t> </a:t>
            </a:r>
            <a:r>
              <a:rPr lang="en-US" sz="4400" b="1" dirty="0">
                <a:solidFill>
                  <a:schemeClr val="tx2"/>
                </a:solidFill>
              </a:rPr>
              <a:t>Brown and Inattentive AD/HD (Continued)</a:t>
            </a:r>
          </a:p>
        </p:txBody>
      </p:sp>
      <p:sp>
        <p:nvSpPr>
          <p:cNvPr id="409603" name="Rectangle 3"/>
          <p:cNvSpPr>
            <a:spLocks noChangeArrowheads="1"/>
          </p:cNvSpPr>
          <p:nvPr/>
        </p:nvSpPr>
        <p:spPr bwMode="auto">
          <a:xfrm>
            <a:off x="1981201" y="3200400"/>
            <a:ext cx="8486775" cy="2743200"/>
          </a:xfrm>
          <a:prstGeom prst="rect">
            <a:avLst/>
          </a:prstGeom>
          <a:noFill/>
          <a:ln w="9525">
            <a:noFill/>
            <a:miter lim="800000"/>
            <a:headEnd/>
            <a:tailEnd/>
          </a:ln>
        </p:spPr>
        <p:txBody>
          <a:bodyPr/>
          <a:lstStyle/>
          <a:p>
            <a:pPr marL="342900" indent="-342900">
              <a:spcBef>
                <a:spcPct val="20000"/>
              </a:spcBef>
            </a:pPr>
            <a:r>
              <a:rPr lang="en-US" sz="3200" dirty="0"/>
              <a:t>	</a:t>
            </a:r>
            <a:r>
              <a:rPr lang="en-US" sz="2800" b="1" dirty="0"/>
              <a:t>4.</a:t>
            </a:r>
            <a:r>
              <a:rPr lang="en-US" sz="2800" dirty="0"/>
              <a:t> </a:t>
            </a:r>
            <a:r>
              <a:rPr lang="en-US" sz="2800" b="1" dirty="0"/>
              <a:t>Problems managing affective interference</a:t>
            </a:r>
          </a:p>
          <a:p>
            <a:pPr marL="342900" indent="-342900">
              <a:spcBef>
                <a:spcPct val="20000"/>
              </a:spcBef>
            </a:pPr>
            <a:r>
              <a:rPr lang="en-US" sz="2800" b="1" dirty="0"/>
              <a:t>	5. Problems utilizing working memory and accessing     	recall</a:t>
            </a:r>
          </a:p>
          <a:p>
            <a:pPr marL="342900" indent="-342900">
              <a:spcBef>
                <a:spcPct val="20000"/>
              </a:spcBef>
            </a:pPr>
            <a:endParaRPr lang="en-US" sz="2800" dirty="0"/>
          </a:p>
          <a:p>
            <a:pPr marL="342900" indent="-342900">
              <a:spcBef>
                <a:spcPct val="20000"/>
              </a:spcBef>
            </a:pPr>
            <a:r>
              <a:rPr lang="en-US" b="1" dirty="0"/>
              <a:t>Brown, T.E. (1995). Differential Diagnosis of ADD Versus ADHD in adults. In K.G. Nadeau (Ed.), </a:t>
            </a:r>
            <a:r>
              <a:rPr lang="en-US" b="1" u="sng" dirty="0"/>
              <a:t>Attention-Deficit Disorder in Adults</a:t>
            </a:r>
            <a:r>
              <a:rPr lang="en-US" b="1" dirty="0"/>
              <a:t>. New York, NY: Bruner/</a:t>
            </a:r>
            <a:r>
              <a:rPr lang="en-US" b="1" dirty="0" err="1"/>
              <a:t>Mazel</a:t>
            </a:r>
            <a:r>
              <a:rPr lang="en-US" b="1" dirty="0"/>
              <a:t>, 93-108.</a:t>
            </a:r>
          </a:p>
        </p:txBody>
      </p:sp>
      <p:pic>
        <p:nvPicPr>
          <p:cNvPr id="352263" name="Picture 4" descr="G1106132"/>
          <p:cNvPicPr>
            <a:picLocks noChangeAspect="1" noChangeArrowheads="1"/>
          </p:cNvPicPr>
          <p:nvPr/>
        </p:nvPicPr>
        <p:blipFill>
          <a:blip r:embed="rId3" cstate="print"/>
          <a:srcRect/>
          <a:stretch>
            <a:fillRect/>
          </a:stretch>
        </p:blipFill>
        <p:spPr bwMode="auto">
          <a:xfrm>
            <a:off x="4953000" y="1905001"/>
            <a:ext cx="2286000" cy="1254125"/>
          </a:xfrm>
          <a:prstGeom prst="rect">
            <a:avLst/>
          </a:prstGeom>
          <a:noFill/>
          <a:ln w="9525">
            <a:noFill/>
            <a:miter lim="800000"/>
            <a:headEnd/>
            <a:tailEnd/>
          </a:ln>
        </p:spPr>
      </p:pic>
    </p:spTree>
    <p:extLst>
      <p:ext uri="{BB962C8B-B14F-4D97-AF65-F5344CB8AC3E}">
        <p14:creationId xmlns:p14="http://schemas.microsoft.com/office/powerpoint/2010/main" val="1302255361"/>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ltLang="en-US" smtClean="0"/>
              <a:t>All Rights Reserved</a:t>
            </a:r>
            <a:endParaRPr lang="en-US" altLang="en-US"/>
          </a:p>
        </p:txBody>
      </p:sp>
      <p:sp>
        <p:nvSpPr>
          <p:cNvPr id="6" name="Footer Placeholder 4"/>
          <p:cNvSpPr>
            <a:spLocks noGrp="1"/>
          </p:cNvSpPr>
          <p:nvPr>
            <p:ph type="ftr" sz="quarter" idx="11"/>
          </p:nvPr>
        </p:nvSpPr>
        <p:spPr/>
        <p:txBody>
          <a:bodyPr/>
          <a:lstStyle/>
          <a:p>
            <a:r>
              <a:rPr lang="en-US" altLang="en-US"/>
              <a:t>Kevin T. Blake, Ph.D., P.L.C.</a:t>
            </a:r>
          </a:p>
        </p:txBody>
      </p:sp>
      <p:sp>
        <p:nvSpPr>
          <p:cNvPr id="7" name="Slide Number Placeholder 5"/>
          <p:cNvSpPr>
            <a:spLocks noGrp="1"/>
          </p:cNvSpPr>
          <p:nvPr>
            <p:ph type="sldNum" sz="quarter" idx="12"/>
          </p:nvPr>
        </p:nvSpPr>
        <p:spPr/>
        <p:txBody>
          <a:bodyPr/>
          <a:lstStyle/>
          <a:p>
            <a:fld id="{D64CBC9A-8490-4400-A0BB-5AE4C953B232}" type="slidenum">
              <a:rPr lang="en-US" altLang="en-US"/>
              <a:pPr/>
              <a:t>110</a:t>
            </a:fld>
            <a:endParaRPr lang="en-US" altLang="en-US"/>
          </a:p>
        </p:txBody>
      </p:sp>
      <p:sp>
        <p:nvSpPr>
          <p:cNvPr id="524290" name="Rectangle 2"/>
          <p:cNvSpPr>
            <a:spLocks noGrp="1" noChangeArrowheads="1"/>
          </p:cNvSpPr>
          <p:nvPr>
            <p:ph type="title"/>
          </p:nvPr>
        </p:nvSpPr>
        <p:spPr/>
        <p:txBody>
          <a:bodyPr/>
          <a:lstStyle/>
          <a:p>
            <a:r>
              <a:rPr lang="en-US" b="1" dirty="0">
                <a:solidFill>
                  <a:schemeClr val="tx2"/>
                </a:solidFill>
              </a:rPr>
              <a:t>In Reality…</a:t>
            </a:r>
          </a:p>
        </p:txBody>
      </p:sp>
      <p:sp>
        <p:nvSpPr>
          <p:cNvPr id="524291" name="Rectangle 3"/>
          <p:cNvSpPr>
            <a:spLocks noGrp="1" noChangeArrowheads="1"/>
          </p:cNvSpPr>
          <p:nvPr>
            <p:ph type="body" idx="1"/>
          </p:nvPr>
        </p:nvSpPr>
        <p:spPr/>
        <p:txBody>
          <a:bodyPr>
            <a:normAutofit fontScale="92500" lnSpcReduction="20000"/>
          </a:bodyPr>
          <a:lstStyle/>
          <a:p>
            <a:pPr>
              <a:buFontTx/>
              <a:buNone/>
            </a:pPr>
            <a:r>
              <a:rPr lang="en-US" dirty="0"/>
              <a:t>	</a:t>
            </a:r>
            <a:r>
              <a:rPr lang="en-US" b="1" dirty="0"/>
              <a:t>Barkley said we don’t know much about the Inattentive type because there has only been a handful of studies of it.</a:t>
            </a:r>
          </a:p>
          <a:p>
            <a:pPr>
              <a:buFontTx/>
              <a:buNone/>
            </a:pPr>
            <a:r>
              <a:rPr lang="en-US" sz="1400" dirty="0"/>
              <a:t>	</a:t>
            </a:r>
          </a:p>
          <a:p>
            <a:pPr>
              <a:buFontTx/>
              <a:buNone/>
            </a:pPr>
            <a:endParaRPr lang="en-US" sz="1400" b="1" dirty="0"/>
          </a:p>
          <a:p>
            <a:pPr>
              <a:buFontTx/>
              <a:buNone/>
            </a:pPr>
            <a:endParaRPr lang="en-US" sz="1400" b="1" dirty="0"/>
          </a:p>
          <a:p>
            <a:pPr>
              <a:buFontTx/>
              <a:buNone/>
            </a:pPr>
            <a:endParaRPr lang="en-US" sz="1400" b="1" dirty="0"/>
          </a:p>
          <a:p>
            <a:pPr>
              <a:buFontTx/>
              <a:buNone/>
            </a:pPr>
            <a:endParaRPr lang="en-US" sz="1400" b="1" dirty="0"/>
          </a:p>
          <a:p>
            <a:pPr>
              <a:buFontTx/>
              <a:buNone/>
            </a:pPr>
            <a:endParaRPr lang="en-US" sz="1400" b="1" dirty="0"/>
          </a:p>
          <a:p>
            <a:pPr>
              <a:buFontTx/>
              <a:buNone/>
            </a:pPr>
            <a:r>
              <a:rPr lang="en-US" sz="1400" b="1" dirty="0"/>
              <a:t>                       </a:t>
            </a:r>
          </a:p>
          <a:p>
            <a:pPr>
              <a:buFontTx/>
              <a:buNone/>
            </a:pPr>
            <a:r>
              <a:rPr lang="en-US" sz="1400" b="1" dirty="0"/>
              <a:t>                     </a:t>
            </a:r>
          </a:p>
          <a:p>
            <a:pPr>
              <a:buFontTx/>
              <a:buNone/>
            </a:pPr>
            <a:endParaRPr lang="en-US" sz="1400" b="1" dirty="0"/>
          </a:p>
          <a:p>
            <a:pPr>
              <a:buFontTx/>
              <a:buNone/>
            </a:pPr>
            <a:endParaRPr lang="en-US" sz="1400" b="1" dirty="0"/>
          </a:p>
          <a:p>
            <a:pPr>
              <a:buFontTx/>
              <a:buNone/>
            </a:pPr>
            <a:r>
              <a:rPr lang="en-US" sz="1400" b="1" dirty="0"/>
              <a:t>      </a:t>
            </a:r>
            <a:r>
              <a:rPr lang="en-US" sz="1900" b="1" dirty="0"/>
              <a:t>B</a:t>
            </a:r>
            <a:r>
              <a:rPr lang="en-US" sz="1900" b="1" dirty="0" smtClean="0"/>
              <a:t>arkley</a:t>
            </a:r>
            <a:r>
              <a:rPr lang="en-US" sz="1900" b="1" dirty="0"/>
              <a:t>, R. A. (2002C). </a:t>
            </a:r>
            <a:r>
              <a:rPr lang="en-US" sz="1900" b="1" u="sng" dirty="0"/>
              <a:t>Mental Health Outcomes of AD/HD</a:t>
            </a:r>
            <a:r>
              <a:rPr lang="en-US" sz="1900" b="1" dirty="0"/>
              <a:t>. Pre-Conference </a:t>
            </a:r>
            <a:r>
              <a:rPr lang="en-US" sz="1900" b="1" dirty="0" smtClean="0"/>
              <a:t>Institute</a:t>
            </a:r>
            <a:r>
              <a:rPr lang="en-US" sz="1900" b="1" dirty="0"/>
              <a:t>, 14</a:t>
            </a:r>
            <a:r>
              <a:rPr lang="en-US" sz="1900" b="1" baseline="30000" dirty="0"/>
              <a:t>th</a:t>
            </a:r>
            <a:r>
              <a:rPr lang="en-US" sz="1900" b="1" dirty="0"/>
              <a:t> Annual CHADD </a:t>
            </a:r>
            <a:r>
              <a:rPr lang="en-US" sz="1900" b="1" dirty="0" smtClean="0"/>
              <a:t>	International </a:t>
            </a:r>
            <a:r>
              <a:rPr lang="en-US" sz="1900" b="1" dirty="0"/>
              <a:t>Conference, October 17, 2002, </a:t>
            </a:r>
            <a:r>
              <a:rPr lang="en-US" sz="1900" b="1" dirty="0" smtClean="0"/>
              <a:t>Miami </a:t>
            </a:r>
            <a:r>
              <a:rPr lang="en-US" sz="1900" b="1" dirty="0"/>
              <a:t>Beach, FL.</a:t>
            </a:r>
          </a:p>
          <a:p>
            <a:pPr>
              <a:buFontTx/>
              <a:buNone/>
            </a:pPr>
            <a:r>
              <a:rPr lang="en-US" sz="1900" dirty="0"/>
              <a:t> </a:t>
            </a:r>
          </a:p>
        </p:txBody>
      </p:sp>
      <p:pic>
        <p:nvPicPr>
          <p:cNvPr id="524293" name="Picture 5" descr="NA01062_"/>
          <p:cNvPicPr>
            <a:picLocks noChangeAspect="1" noChangeArrowheads="1"/>
          </p:cNvPicPr>
          <p:nvPr/>
        </p:nvPicPr>
        <p:blipFill>
          <a:blip r:embed="rId3" cstate="print"/>
          <a:srcRect/>
          <a:stretch>
            <a:fillRect/>
          </a:stretch>
        </p:blipFill>
        <p:spPr bwMode="auto">
          <a:xfrm>
            <a:off x="6781801" y="2590800"/>
            <a:ext cx="2051221" cy="2057400"/>
          </a:xfrm>
          <a:prstGeom prst="rect">
            <a:avLst/>
          </a:prstGeom>
          <a:noFill/>
        </p:spPr>
      </p:pic>
    </p:spTree>
    <p:extLst>
      <p:ext uri="{BB962C8B-B14F-4D97-AF65-F5344CB8AC3E}">
        <p14:creationId xmlns:p14="http://schemas.microsoft.com/office/powerpoint/2010/main" val="30533252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anim calcmode="lin" valueType="num">
                                      <p:cBhvr additive="base">
                                        <p:cTn id="7" dur="500" fill="hold"/>
                                        <p:tgtEl>
                                          <p:spTgt spid="524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429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24291">
                                            <p:txEl>
                                              <p:pRg st="1" end="1"/>
                                            </p:txEl>
                                          </p:spTgt>
                                        </p:tgtEl>
                                        <p:attrNameLst>
                                          <p:attrName>style.visibility</p:attrName>
                                        </p:attrNameLst>
                                      </p:cBhvr>
                                      <p:to>
                                        <p:strVal val="visible"/>
                                      </p:to>
                                    </p:set>
                                    <p:anim calcmode="lin" valueType="num">
                                      <p:cBhvr additive="base">
                                        <p:cTn id="13" dur="500" fill="hold"/>
                                        <p:tgtEl>
                                          <p:spTgt spid="524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429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24291">
                                            <p:txEl>
                                              <p:pRg st="7" end="7"/>
                                            </p:txEl>
                                          </p:spTgt>
                                        </p:tgtEl>
                                        <p:attrNameLst>
                                          <p:attrName>style.visibility</p:attrName>
                                        </p:attrNameLst>
                                      </p:cBhvr>
                                      <p:to>
                                        <p:strVal val="visible"/>
                                      </p:to>
                                    </p:set>
                                    <p:anim calcmode="lin" valueType="num">
                                      <p:cBhvr additive="base">
                                        <p:cTn id="19" dur="500" fill="hold"/>
                                        <p:tgtEl>
                                          <p:spTgt spid="524291">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4291">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524291">
                                            <p:txEl>
                                              <p:pRg st="8" end="8"/>
                                            </p:txEl>
                                          </p:spTgt>
                                        </p:tgtEl>
                                        <p:attrNameLst>
                                          <p:attrName>style.visibility</p:attrName>
                                        </p:attrNameLst>
                                      </p:cBhvr>
                                      <p:to>
                                        <p:strVal val="visible"/>
                                      </p:to>
                                    </p:set>
                                    <p:anim calcmode="lin" valueType="num">
                                      <p:cBhvr additive="base">
                                        <p:cTn id="25" dur="500" fill="hold"/>
                                        <p:tgtEl>
                                          <p:spTgt spid="524291">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4291">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524291">
                                            <p:txEl>
                                              <p:pRg st="11" end="11"/>
                                            </p:txEl>
                                          </p:spTgt>
                                        </p:tgtEl>
                                        <p:attrNameLst>
                                          <p:attrName>style.visibility</p:attrName>
                                        </p:attrNameLst>
                                      </p:cBhvr>
                                      <p:to>
                                        <p:strVal val="visible"/>
                                      </p:to>
                                    </p:set>
                                    <p:anim calcmode="lin" valueType="num">
                                      <p:cBhvr additive="base">
                                        <p:cTn id="31" dur="500" fill="hold"/>
                                        <p:tgtEl>
                                          <p:spTgt spid="524291">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4291">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524291">
                                            <p:txEl>
                                              <p:pRg st="12" end="12"/>
                                            </p:txEl>
                                          </p:spTgt>
                                        </p:tgtEl>
                                        <p:attrNameLst>
                                          <p:attrName>style.visibility</p:attrName>
                                        </p:attrNameLst>
                                      </p:cBhvr>
                                      <p:to>
                                        <p:strVal val="visible"/>
                                      </p:to>
                                    </p:set>
                                    <p:anim calcmode="lin" valueType="num">
                                      <p:cBhvr additive="base">
                                        <p:cTn id="37" dur="500" fill="hold"/>
                                        <p:tgtEl>
                                          <p:spTgt spid="524291">
                                            <p:txEl>
                                              <p:pRg st="12" end="1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24291">
                                            <p:txEl>
                                              <p:pRg st="12" end="1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Inattentive AD/HD (Continued)</a:t>
            </a:r>
            <a:endParaRPr lang="en-US" b="1" dirty="0">
              <a:solidFill>
                <a:schemeClr val="tx2"/>
              </a:solidFill>
            </a:endParaRPr>
          </a:p>
        </p:txBody>
      </p:sp>
      <p:sp>
        <p:nvSpPr>
          <p:cNvPr id="3" name="Content Placeholder 2"/>
          <p:cNvSpPr>
            <a:spLocks noGrp="1"/>
          </p:cNvSpPr>
          <p:nvPr>
            <p:ph idx="1"/>
          </p:nvPr>
        </p:nvSpPr>
        <p:spPr/>
        <p:txBody>
          <a:bodyPr>
            <a:normAutofit/>
          </a:bodyPr>
          <a:lstStyle/>
          <a:p>
            <a:pPr>
              <a:buNone/>
            </a:pPr>
            <a:r>
              <a:rPr lang="en-US" b="1" dirty="0" smtClean="0"/>
              <a:t>	Brown (2005)continued the only difference between Inattentive AD/HD and Combined Type AD/HD was </a:t>
            </a:r>
            <a:r>
              <a:rPr lang="en-US" b="1" i="1" dirty="0" smtClean="0">
                <a:solidFill>
                  <a:srgbClr val="C00000"/>
                </a:solidFill>
              </a:rPr>
              <a:t>“ACTION”</a:t>
            </a:r>
            <a:r>
              <a:rPr lang="en-US" b="1" dirty="0" smtClean="0"/>
              <a:t>. Those with Combined Type AD/HD have significant impairment with ACTION, which is being able to predict with reasonable accuracy how their personal actions could negatively effect others and how that could come back to haunt them in the future. They have time blindness. Those with Inattentive AD/HD do not have time blindness. </a:t>
            </a:r>
          </a:p>
          <a:p>
            <a:pPr>
              <a:buNone/>
            </a:pPr>
            <a:r>
              <a:rPr lang="en-US" sz="2000" b="1" dirty="0"/>
              <a:t>Brown, T.E. (1995). Differential Diagnosis of ADD Versus ADHD in Adults. In K.G. Nadeau (Ed.), </a:t>
            </a:r>
            <a:r>
              <a:rPr lang="en-US" sz="2000" b="1" u="sng" dirty="0"/>
              <a:t>Attention-Deficit Disorder in Adults</a:t>
            </a:r>
            <a:r>
              <a:rPr lang="en-US" sz="2000" b="1" dirty="0"/>
              <a:t>. New York, NY: Bruner/</a:t>
            </a:r>
            <a:r>
              <a:rPr lang="en-US" sz="2000" b="1" dirty="0" err="1"/>
              <a:t>Mazel</a:t>
            </a:r>
            <a:r>
              <a:rPr lang="en-US" sz="2000" b="1" dirty="0"/>
              <a:t>, 93-108.</a:t>
            </a:r>
          </a:p>
          <a:p>
            <a:pPr>
              <a:buNone/>
            </a:pPr>
            <a:endParaRPr lang="en-US" sz="1900" b="1" i="1" dirty="0">
              <a:solidFill>
                <a:srgbClr val="C00000"/>
              </a:solidFill>
            </a:endParaRPr>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Slide Number Placeholder 4"/>
          <p:cNvSpPr>
            <a:spLocks noGrp="1"/>
          </p:cNvSpPr>
          <p:nvPr>
            <p:ph type="sldNum" sz="quarter" idx="12"/>
          </p:nvPr>
        </p:nvSpPr>
        <p:spPr/>
        <p:txBody>
          <a:bodyPr/>
          <a:lstStyle/>
          <a:p>
            <a:fld id="{7A9A8D6D-5340-4A07-AC9A-32B8A91EB2F8}"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www.drkevintblake.com</a:t>
            </a:r>
            <a:endParaRPr lang="en-US"/>
          </a:p>
        </p:txBody>
      </p:sp>
    </p:spTree>
    <p:extLst>
      <p:ext uri="{BB962C8B-B14F-4D97-AF65-F5344CB8AC3E}">
        <p14:creationId xmlns:p14="http://schemas.microsoft.com/office/powerpoint/2010/main" val="1496570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solidFill>
              </a:rPr>
              <a:t>Brown Appears to Change his Opinion on SCT</a:t>
            </a:r>
            <a:endParaRPr lang="en-US" b="1" dirty="0">
              <a:solidFill>
                <a:schemeClr val="accent5"/>
              </a:solidFill>
            </a:endParaRPr>
          </a:p>
        </p:txBody>
      </p:sp>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a:p>
          <a:p>
            <a:pPr marL="0" indent="0">
              <a:buNone/>
            </a:pPr>
            <a:r>
              <a:rPr lang="en-US" b="1" dirty="0" smtClean="0"/>
              <a:t>In </a:t>
            </a:r>
            <a:r>
              <a:rPr lang="en-US" b="1" smtClean="0"/>
              <a:t>2013 </a:t>
            </a:r>
            <a:r>
              <a:rPr lang="en-US" b="1" smtClean="0"/>
              <a:t>Brown </a:t>
            </a:r>
            <a:r>
              <a:rPr lang="en-US" b="1" dirty="0" smtClean="0"/>
              <a:t>wrote he did not see any difference between what he sees as AD/HD and Barkley sees as SCT, because brown includes the symptoms of SCT along with the executive function symptoms of AD/HD.</a:t>
            </a:r>
          </a:p>
          <a:p>
            <a:pPr marL="0" indent="0">
              <a:buNone/>
            </a:pPr>
            <a:r>
              <a:rPr lang="en-US" sz="1800" b="1" dirty="0" smtClean="0"/>
              <a:t>Brown, T.E. (2013). </a:t>
            </a:r>
            <a:r>
              <a:rPr lang="en-US" sz="1800" b="1" u="sng" dirty="0" smtClean="0"/>
              <a:t>A New Understanding of AD/HD in Children and Adults: Executive Function Impairments</a:t>
            </a:r>
            <a:r>
              <a:rPr lang="en-US" sz="1800" b="1" dirty="0" smtClean="0"/>
              <a:t>. 	New York, NY: Routledge.</a:t>
            </a:r>
            <a:endParaRPr lang="en-US" sz="1800" b="1" dirty="0"/>
          </a:p>
        </p:txBody>
      </p:sp>
    </p:spTree>
    <p:extLst>
      <p:ext uri="{BB962C8B-B14F-4D97-AF65-F5344CB8AC3E}">
        <p14:creationId xmlns:p14="http://schemas.microsoft.com/office/powerpoint/2010/main" val="3547994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AFA0F29F-3AE6-4EA6-9DAF-CB22387F6847}" type="slidenum">
              <a:rPr lang="en-US" altLang="en-US"/>
              <a:pPr/>
              <a:t>14</a:t>
            </a:fld>
            <a:endParaRPr lang="en-US" altLang="en-US"/>
          </a:p>
        </p:txBody>
      </p:sp>
      <p:sp>
        <p:nvSpPr>
          <p:cNvPr id="502786" name="Rectangle 2"/>
          <p:cNvSpPr>
            <a:spLocks noGrp="1" noChangeArrowheads="1"/>
          </p:cNvSpPr>
          <p:nvPr>
            <p:ph type="title"/>
          </p:nvPr>
        </p:nvSpPr>
        <p:spPr/>
        <p:txBody>
          <a:bodyPr>
            <a:normAutofit/>
          </a:bodyPr>
          <a:lstStyle/>
          <a:p>
            <a:r>
              <a:rPr lang="en-US" b="1" dirty="0">
                <a:solidFill>
                  <a:schemeClr val="tx2"/>
                </a:solidFill>
              </a:rPr>
              <a:t>Inattentive Type AD/HD= “Sluggish Cognitive Tempo”.</a:t>
            </a:r>
          </a:p>
        </p:txBody>
      </p:sp>
      <p:sp>
        <p:nvSpPr>
          <p:cNvPr id="502787" name="Rectangle 3"/>
          <p:cNvSpPr>
            <a:spLocks noGrp="1" noChangeArrowheads="1"/>
          </p:cNvSpPr>
          <p:nvPr>
            <p:ph type="body" idx="1"/>
          </p:nvPr>
        </p:nvSpPr>
        <p:spPr/>
        <p:txBody>
          <a:bodyPr/>
          <a:lstStyle/>
          <a:p>
            <a:pPr>
              <a:lnSpc>
                <a:spcPct val="90000"/>
              </a:lnSpc>
              <a:buFont typeface="Wingdings" panose="05000000000000000000" pitchFamily="2" charset="2"/>
              <a:buChar char="Ø"/>
            </a:pPr>
            <a:r>
              <a:rPr lang="en-US" sz="2600" b="1" dirty="0"/>
              <a:t>Barkley wrote that this should be called </a:t>
            </a:r>
            <a:r>
              <a:rPr lang="en-US" sz="2600" b="1" i="1" dirty="0">
                <a:effectLst>
                  <a:outerShdw blurRad="38100" dist="38100" dir="2700000" algn="tl">
                    <a:srgbClr val="000000"/>
                  </a:outerShdw>
                </a:effectLst>
              </a:rPr>
              <a:t>Focused</a:t>
            </a:r>
            <a:r>
              <a:rPr lang="en-US" sz="2600" b="1" dirty="0"/>
              <a:t> or </a:t>
            </a:r>
            <a:r>
              <a:rPr lang="en-US" sz="2600" b="1" dirty="0">
                <a:effectLst>
                  <a:outerShdw blurRad="38100" dist="38100" dir="2700000" algn="tl">
                    <a:srgbClr val="000000"/>
                  </a:outerShdw>
                </a:effectLst>
              </a:rPr>
              <a:t>Selective Attention Disorder.</a:t>
            </a:r>
          </a:p>
          <a:p>
            <a:pPr>
              <a:lnSpc>
                <a:spcPct val="90000"/>
              </a:lnSpc>
              <a:buFont typeface="Wingdings" panose="05000000000000000000" pitchFamily="2" charset="2"/>
              <a:buChar char="Ø"/>
            </a:pPr>
            <a:r>
              <a:rPr lang="en-US" sz="1200" b="1" dirty="0">
                <a:effectLst>
                  <a:outerShdw blurRad="38100" dist="38100" dir="2700000" algn="tl">
                    <a:srgbClr val="000000"/>
                  </a:outerShdw>
                </a:effectLst>
              </a:rPr>
              <a:t>	</a:t>
            </a:r>
            <a:r>
              <a:rPr lang="en-US" sz="1400" b="1" dirty="0"/>
              <a:t>(Barkley, R.A. (1998B). </a:t>
            </a:r>
            <a:r>
              <a:rPr lang="en-US" sz="1400" b="1" u="sng" dirty="0"/>
              <a:t> Attention Deficit Hyperactivity Disorder, Second Edition</a:t>
            </a:r>
            <a:r>
              <a:rPr lang="en-US" sz="1400" b="1" dirty="0"/>
              <a:t>. New York, NY: Guilford.)</a:t>
            </a:r>
          </a:p>
          <a:p>
            <a:pPr>
              <a:lnSpc>
                <a:spcPct val="90000"/>
              </a:lnSpc>
              <a:buFont typeface="Wingdings" panose="05000000000000000000" pitchFamily="2" charset="2"/>
              <a:buChar char="Ø"/>
            </a:pPr>
            <a:r>
              <a:rPr lang="en-US" sz="2400" b="1" dirty="0" err="1"/>
              <a:t>Willcutt</a:t>
            </a:r>
            <a:r>
              <a:rPr lang="en-US" sz="2400" b="1" dirty="0"/>
              <a:t>, </a:t>
            </a:r>
            <a:r>
              <a:rPr lang="en-US" sz="2400" b="1" dirty="0" err="1"/>
              <a:t>Chhabildas</a:t>
            </a:r>
            <a:r>
              <a:rPr lang="en-US" sz="2400" b="1" dirty="0"/>
              <a:t>, and Pennington Stated that </a:t>
            </a:r>
            <a:r>
              <a:rPr lang="en-US" sz="2400" b="1" dirty="0" err="1"/>
              <a:t>Inattentives</a:t>
            </a:r>
            <a:r>
              <a:rPr lang="en-US" sz="2400" b="1" dirty="0"/>
              <a:t> significantly slower processing speed than do those without AD/HD or those with the Combined Type.</a:t>
            </a:r>
          </a:p>
          <a:p>
            <a:pPr>
              <a:lnSpc>
                <a:spcPct val="90000"/>
              </a:lnSpc>
              <a:buFontTx/>
              <a:buNone/>
            </a:pPr>
            <a:r>
              <a:rPr lang="en-US" sz="2400" dirty="0"/>
              <a:t>	</a:t>
            </a:r>
            <a:r>
              <a:rPr lang="en-US" sz="1400" b="1" dirty="0" err="1" smtClean="0"/>
              <a:t>Willcutt</a:t>
            </a:r>
            <a:r>
              <a:rPr lang="en-US" sz="1400" b="1" dirty="0"/>
              <a:t>, E.G., </a:t>
            </a:r>
            <a:r>
              <a:rPr lang="en-US" sz="1400" b="1" dirty="0" err="1"/>
              <a:t>Chhabildas</a:t>
            </a:r>
            <a:r>
              <a:rPr lang="en-US" sz="1400" b="1" dirty="0"/>
              <a:t>, N. ,and Pennington, B.F. (2001). Validity of the DSM-IV Subtypes of </a:t>
            </a:r>
            <a:r>
              <a:rPr lang="en-US" sz="1400" b="1" dirty="0" smtClean="0"/>
              <a:t>ADHD. </a:t>
            </a:r>
            <a:r>
              <a:rPr lang="en-US" sz="1400" b="1" u="sng" dirty="0" smtClean="0"/>
              <a:t>ADHD </a:t>
            </a:r>
            <a:r>
              <a:rPr lang="en-US" sz="1400" b="1" u="sng" dirty="0"/>
              <a:t>Report,</a:t>
            </a:r>
            <a:r>
              <a:rPr lang="en-US" sz="1400" b="1" dirty="0"/>
              <a:t>, </a:t>
            </a:r>
            <a:r>
              <a:rPr lang="en-US" sz="1400" b="1" u="sng" dirty="0"/>
              <a:t>9</a:t>
            </a:r>
            <a:r>
              <a:rPr lang="en-US" sz="1400" b="1" dirty="0"/>
              <a:t> (1), </a:t>
            </a:r>
            <a:r>
              <a:rPr lang="en-US" sz="1400" b="1" dirty="0" smtClean="0"/>
              <a:t>2-5.)</a:t>
            </a:r>
            <a:endParaRPr lang="en-US" sz="2400" b="1" dirty="0"/>
          </a:p>
        </p:txBody>
      </p:sp>
      <p:pic>
        <p:nvPicPr>
          <p:cNvPr id="7" name="Picture 4" descr="G1106132"/>
          <p:cNvPicPr>
            <a:picLocks noChangeAspect="1" noChangeArrowheads="1"/>
          </p:cNvPicPr>
          <p:nvPr/>
        </p:nvPicPr>
        <p:blipFill>
          <a:blip r:embed="rId3" cstate="print"/>
          <a:srcRect/>
          <a:stretch>
            <a:fillRect/>
          </a:stretch>
        </p:blipFill>
        <p:spPr bwMode="auto">
          <a:xfrm>
            <a:off x="3962401" y="4572001"/>
            <a:ext cx="4672013" cy="1635125"/>
          </a:xfrm>
          <a:prstGeom prst="rect">
            <a:avLst/>
          </a:prstGeom>
          <a:noFill/>
          <a:ln w="9525">
            <a:noFill/>
            <a:miter lim="800000"/>
            <a:headEnd/>
            <a:tailEnd/>
          </a:ln>
        </p:spPr>
      </p:pic>
    </p:spTree>
    <p:extLst>
      <p:ext uri="{BB962C8B-B14F-4D97-AF65-F5344CB8AC3E}">
        <p14:creationId xmlns:p14="http://schemas.microsoft.com/office/powerpoint/2010/main" val="230134270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2787">
                                            <p:txEl>
                                              <p:pRg st="0" end="0"/>
                                            </p:txEl>
                                          </p:spTgt>
                                        </p:tgtEl>
                                        <p:attrNameLst>
                                          <p:attrName>style.visibility</p:attrName>
                                        </p:attrNameLst>
                                      </p:cBhvr>
                                      <p:to>
                                        <p:strVal val="visible"/>
                                      </p:to>
                                    </p:set>
                                    <p:anim calcmode="lin" valueType="num">
                                      <p:cBhvr additive="base">
                                        <p:cTn id="7" dur="500" fill="hold"/>
                                        <p:tgtEl>
                                          <p:spTgt spid="502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27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2787">
                                            <p:txEl>
                                              <p:pRg st="1" end="1"/>
                                            </p:txEl>
                                          </p:spTgt>
                                        </p:tgtEl>
                                        <p:attrNameLst>
                                          <p:attrName>style.visibility</p:attrName>
                                        </p:attrNameLst>
                                      </p:cBhvr>
                                      <p:to>
                                        <p:strVal val="visible"/>
                                      </p:to>
                                    </p:set>
                                    <p:anim calcmode="lin" valueType="num">
                                      <p:cBhvr additive="base">
                                        <p:cTn id="13" dur="500" fill="hold"/>
                                        <p:tgtEl>
                                          <p:spTgt spid="5027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27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2787">
                                            <p:txEl>
                                              <p:pRg st="2" end="2"/>
                                            </p:txEl>
                                          </p:spTgt>
                                        </p:tgtEl>
                                        <p:attrNameLst>
                                          <p:attrName>style.visibility</p:attrName>
                                        </p:attrNameLst>
                                      </p:cBhvr>
                                      <p:to>
                                        <p:strVal val="visible"/>
                                      </p:to>
                                    </p:set>
                                    <p:anim calcmode="lin" valueType="num">
                                      <p:cBhvr additive="base">
                                        <p:cTn id="19" dur="500" fill="hold"/>
                                        <p:tgtEl>
                                          <p:spTgt spid="5027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27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2787">
                                            <p:txEl>
                                              <p:pRg st="3" end="3"/>
                                            </p:txEl>
                                          </p:spTgt>
                                        </p:tgtEl>
                                        <p:attrNameLst>
                                          <p:attrName>style.visibility</p:attrName>
                                        </p:attrNameLst>
                                      </p:cBhvr>
                                      <p:to>
                                        <p:strVal val="visible"/>
                                      </p:to>
                                    </p:set>
                                    <p:anim calcmode="lin" valueType="num">
                                      <p:cBhvr additive="base">
                                        <p:cTn id="25" dur="500" fill="hold"/>
                                        <p:tgtEl>
                                          <p:spTgt spid="5027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27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93C6E5D3-4DE6-4B04-805E-848A28B7A1F2}" type="slidenum">
              <a:rPr lang="en-US" altLang="en-US"/>
              <a:pPr/>
              <a:t>15</a:t>
            </a:fld>
            <a:endParaRPr lang="en-US" altLang="en-US"/>
          </a:p>
        </p:txBody>
      </p:sp>
      <p:sp>
        <p:nvSpPr>
          <p:cNvPr id="503810" name="Rectangle 2"/>
          <p:cNvSpPr>
            <a:spLocks noGrp="1" noChangeArrowheads="1"/>
          </p:cNvSpPr>
          <p:nvPr>
            <p:ph type="title"/>
          </p:nvPr>
        </p:nvSpPr>
        <p:spPr/>
        <p:txBody>
          <a:bodyPr>
            <a:normAutofit/>
          </a:bodyPr>
          <a:lstStyle/>
          <a:p>
            <a:r>
              <a:rPr lang="en-US" b="1" dirty="0">
                <a:solidFill>
                  <a:schemeClr val="tx2"/>
                </a:solidFill>
              </a:rPr>
              <a:t>Sluggish Cognitive Tempo (Continued)</a:t>
            </a:r>
          </a:p>
        </p:txBody>
      </p:sp>
      <p:sp>
        <p:nvSpPr>
          <p:cNvPr id="503811" name="Rectangle 3"/>
          <p:cNvSpPr>
            <a:spLocks noGrp="1" noChangeArrowheads="1"/>
          </p:cNvSpPr>
          <p:nvPr>
            <p:ph type="body" idx="1"/>
          </p:nvPr>
        </p:nvSpPr>
        <p:spPr/>
        <p:txBody>
          <a:bodyPr/>
          <a:lstStyle/>
          <a:p>
            <a:pPr>
              <a:buFont typeface="Wingdings" panose="05000000000000000000" pitchFamily="2" charset="2"/>
              <a:buChar char="Ø"/>
            </a:pPr>
            <a:r>
              <a:rPr lang="en-US" sz="2600" dirty="0" err="1"/>
              <a:t>Willcutt</a:t>
            </a:r>
            <a:r>
              <a:rPr lang="en-US" sz="2600" dirty="0"/>
              <a:t>, </a:t>
            </a:r>
            <a:r>
              <a:rPr lang="en-US" sz="2600" dirty="0" err="1"/>
              <a:t>Chhabildas</a:t>
            </a:r>
            <a:r>
              <a:rPr lang="en-US" sz="2600" dirty="0"/>
              <a:t>, and Pennington said that those with the Inattentive Type have: “</a:t>
            </a:r>
            <a:r>
              <a:rPr lang="en-US" sz="2600" b="1" dirty="0">
                <a:effectLst>
                  <a:outerShdw blurRad="38100" dist="38100" dir="2700000" algn="tl">
                    <a:srgbClr val="000000"/>
                  </a:outerShdw>
                </a:effectLst>
              </a:rPr>
              <a:t>Sluggish Cognitive Tempo</a:t>
            </a:r>
            <a:r>
              <a:rPr lang="en-US" sz="2600" dirty="0"/>
              <a:t>”</a:t>
            </a:r>
          </a:p>
          <a:p>
            <a:pPr>
              <a:buFont typeface="Wingdings" panose="05000000000000000000" pitchFamily="2" charset="2"/>
              <a:buChar char="Ø"/>
            </a:pPr>
            <a:r>
              <a:rPr lang="en-US" sz="2600" dirty="0"/>
              <a:t>“</a:t>
            </a:r>
            <a:r>
              <a:rPr lang="en-US" sz="2600" b="1" dirty="0">
                <a:effectLst>
                  <a:outerShdw blurRad="38100" dist="38100" dir="2700000" algn="tl">
                    <a:srgbClr val="000000"/>
                  </a:outerShdw>
                </a:effectLst>
              </a:rPr>
              <a:t>Sluggish Cognitive Tempo</a:t>
            </a:r>
            <a:r>
              <a:rPr lang="en-US" sz="2600" dirty="0"/>
              <a:t>” </a:t>
            </a:r>
            <a:r>
              <a:rPr lang="en-US" sz="2600" b="1" dirty="0">
                <a:effectLst>
                  <a:outerShdw blurRad="38100" dist="38100" dir="2700000" algn="tl">
                    <a:srgbClr val="000000"/>
                  </a:outerShdw>
                </a:effectLst>
              </a:rPr>
              <a:t>(SCT) </a:t>
            </a:r>
            <a:r>
              <a:rPr lang="en-US" sz="2600" dirty="0"/>
              <a:t>:</a:t>
            </a:r>
          </a:p>
          <a:p>
            <a:pPr lvl="1">
              <a:buFont typeface="Wingdings" panose="05000000000000000000" pitchFamily="2" charset="2"/>
              <a:buChar char="Ø"/>
            </a:pPr>
            <a:r>
              <a:rPr lang="en-US" sz="2200" dirty="0"/>
              <a:t> 	Hypoactive, Slow to Respond, Easily Confused</a:t>
            </a:r>
          </a:p>
          <a:p>
            <a:pPr>
              <a:buFont typeface="Wingdings" panose="05000000000000000000" pitchFamily="2" charset="2"/>
              <a:buChar char="Ø"/>
            </a:pPr>
            <a:endParaRPr lang="en-US" sz="1200" dirty="0"/>
          </a:p>
          <a:p>
            <a:pPr>
              <a:buFontTx/>
              <a:buNone/>
            </a:pPr>
            <a:r>
              <a:rPr lang="en-US" sz="1200" b="1" dirty="0"/>
              <a:t>	</a:t>
            </a:r>
            <a:r>
              <a:rPr lang="en-US" sz="1400" b="1" dirty="0" err="1"/>
              <a:t>Willcutt</a:t>
            </a:r>
            <a:r>
              <a:rPr lang="en-US" sz="1400" b="1" dirty="0"/>
              <a:t>, E.G., </a:t>
            </a:r>
            <a:r>
              <a:rPr lang="en-US" sz="1400" b="1" dirty="0" err="1"/>
              <a:t>Chhabildas</a:t>
            </a:r>
            <a:r>
              <a:rPr lang="en-US" sz="1400" b="1" dirty="0"/>
              <a:t>, N. ,and Pennington, B.F. (2001). Validity of the DSM-IV </a:t>
            </a:r>
            <a:r>
              <a:rPr lang="en-US" sz="1400" b="1" dirty="0" smtClean="0"/>
              <a:t>Subtypes </a:t>
            </a:r>
            <a:r>
              <a:rPr lang="en-US" sz="1400" b="1" dirty="0"/>
              <a:t>of  ADHD.</a:t>
            </a:r>
            <a:r>
              <a:rPr lang="en-US" sz="1400" b="1" u="sng" dirty="0"/>
              <a:t>ADHD Report,</a:t>
            </a:r>
            <a:r>
              <a:rPr lang="en-US" sz="1400" b="1" dirty="0"/>
              <a:t>, </a:t>
            </a:r>
            <a:r>
              <a:rPr lang="en-US" sz="1400" b="1" u="sng" dirty="0"/>
              <a:t>9</a:t>
            </a:r>
            <a:r>
              <a:rPr lang="en-US" sz="1400" b="1" dirty="0"/>
              <a:t> (1</a:t>
            </a:r>
            <a:r>
              <a:rPr lang="en-US" sz="1400" b="1" dirty="0" smtClean="0"/>
              <a:t>), </a:t>
            </a:r>
            <a:r>
              <a:rPr lang="en-US" sz="1400" b="1" dirty="0"/>
              <a:t>2-5.</a:t>
            </a:r>
            <a:endParaRPr lang="en-US" sz="2400" b="1" dirty="0"/>
          </a:p>
          <a:p>
            <a:pPr>
              <a:buFontTx/>
              <a:buNone/>
            </a:pPr>
            <a:endParaRPr lang="en-US" sz="1200" b="1" dirty="0"/>
          </a:p>
        </p:txBody>
      </p:sp>
      <p:pic>
        <p:nvPicPr>
          <p:cNvPr id="7" name="Picture 4" descr="G1106132"/>
          <p:cNvPicPr>
            <a:picLocks noChangeAspect="1" noChangeArrowheads="1"/>
          </p:cNvPicPr>
          <p:nvPr/>
        </p:nvPicPr>
        <p:blipFill>
          <a:blip r:embed="rId3" cstate="print"/>
          <a:srcRect/>
          <a:stretch>
            <a:fillRect/>
          </a:stretch>
        </p:blipFill>
        <p:spPr bwMode="auto">
          <a:xfrm>
            <a:off x="3962401" y="4724401"/>
            <a:ext cx="4672013" cy="1482725"/>
          </a:xfrm>
          <a:prstGeom prst="rect">
            <a:avLst/>
          </a:prstGeom>
          <a:noFill/>
          <a:ln w="9525">
            <a:noFill/>
            <a:miter lim="800000"/>
            <a:headEnd/>
            <a:tailEnd/>
          </a:ln>
        </p:spPr>
      </p:pic>
    </p:spTree>
    <p:extLst>
      <p:ext uri="{BB962C8B-B14F-4D97-AF65-F5344CB8AC3E}">
        <p14:creationId xmlns:p14="http://schemas.microsoft.com/office/powerpoint/2010/main" val="301562774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03811">
                                            <p:txEl>
                                              <p:pRg st="0" end="0"/>
                                            </p:txEl>
                                          </p:spTgt>
                                        </p:tgtEl>
                                        <p:attrNameLst>
                                          <p:attrName>style.visibility</p:attrName>
                                        </p:attrNameLst>
                                      </p:cBhvr>
                                      <p:to>
                                        <p:strVal val="visible"/>
                                      </p:to>
                                    </p:set>
                                    <p:anim to="" calcmode="lin" valueType="num">
                                      <p:cBhvr>
                                        <p:cTn id="7" dur="1" fill="hold"/>
                                        <p:tgtEl>
                                          <p:spTgt spid="50381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03811">
                                            <p:txEl>
                                              <p:pRg st="1" end="1"/>
                                            </p:txEl>
                                          </p:spTgt>
                                        </p:tgtEl>
                                        <p:attrNameLst>
                                          <p:attrName>style.visibility</p:attrName>
                                        </p:attrNameLst>
                                      </p:cBhvr>
                                      <p:to>
                                        <p:strVal val="visible"/>
                                      </p:to>
                                    </p:set>
                                    <p:anim to="" calcmode="lin" valueType="num">
                                      <p:cBhvr>
                                        <p:cTn id="12" dur="1" fill="hold"/>
                                        <p:tgtEl>
                                          <p:spTgt spid="503811">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499"/>
                                          </p:stCondLst>
                                        </p:cTn>
                                        <p:tgtEl>
                                          <p:spTgt spid="503811">
                                            <p:txEl>
                                              <p:pRg st="2" end="2"/>
                                            </p:txEl>
                                          </p:spTgt>
                                        </p:tgtEl>
                                        <p:attrNameLst>
                                          <p:attrName>style.visibility</p:attrName>
                                        </p:attrNameLst>
                                      </p:cBhvr>
                                      <p:to>
                                        <p:strVal val="visible"/>
                                      </p:to>
                                    </p:set>
                                    <p:anim to="" calcmode="lin" valueType="num">
                                      <p:cBhvr>
                                        <p:cTn id="15" dur="1" fill="hold"/>
                                        <p:tgtEl>
                                          <p:spTgt spid="503811">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503811">
                                            <p:txEl>
                                              <p:pRg st="4" end="4"/>
                                            </p:txEl>
                                          </p:spTgt>
                                        </p:tgtEl>
                                        <p:attrNameLst>
                                          <p:attrName>style.visibility</p:attrName>
                                        </p:attrNameLst>
                                      </p:cBhvr>
                                      <p:to>
                                        <p:strVal val="visible"/>
                                      </p:to>
                                    </p:set>
                                    <p:anim to="" calcmode="lin" valueType="num">
                                      <p:cBhvr>
                                        <p:cTn id="20" dur="1" fill="hold"/>
                                        <p:tgtEl>
                                          <p:spTgt spid="5038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DD2433BD-2692-49AA-9214-0F0DB1BE4A94}" type="slidenum">
              <a:rPr lang="en-US" altLang="en-US"/>
              <a:pPr/>
              <a:t>16</a:t>
            </a:fld>
            <a:endParaRPr lang="en-US" altLang="en-US"/>
          </a:p>
        </p:txBody>
      </p:sp>
      <p:sp>
        <p:nvSpPr>
          <p:cNvPr id="504834" name="Rectangle 2"/>
          <p:cNvSpPr>
            <a:spLocks noGrp="1" noChangeArrowheads="1"/>
          </p:cNvSpPr>
          <p:nvPr>
            <p:ph type="title"/>
          </p:nvPr>
        </p:nvSpPr>
        <p:spPr/>
        <p:txBody>
          <a:bodyPr>
            <a:normAutofit/>
          </a:bodyPr>
          <a:lstStyle/>
          <a:p>
            <a:r>
              <a:rPr lang="en-US" b="1" dirty="0">
                <a:solidFill>
                  <a:schemeClr val="tx2"/>
                </a:solidFill>
              </a:rPr>
              <a:t>Sluggish Cognitive Tempo (Continued)</a:t>
            </a:r>
          </a:p>
        </p:txBody>
      </p:sp>
      <p:sp>
        <p:nvSpPr>
          <p:cNvPr id="504835" name="Rectangle 3"/>
          <p:cNvSpPr>
            <a:spLocks noGrp="1" noChangeArrowheads="1"/>
          </p:cNvSpPr>
          <p:nvPr>
            <p:ph type="body" idx="1"/>
          </p:nvPr>
        </p:nvSpPr>
        <p:spPr/>
        <p:txBody>
          <a:bodyPr/>
          <a:lstStyle/>
          <a:p>
            <a:pPr>
              <a:buFontTx/>
              <a:buNone/>
            </a:pPr>
            <a:r>
              <a:rPr lang="en-US" dirty="0"/>
              <a:t>	</a:t>
            </a:r>
            <a:r>
              <a:rPr lang="en-US" b="1" dirty="0" err="1"/>
              <a:t>McBurnett</a:t>
            </a:r>
            <a:r>
              <a:rPr lang="en-US" b="1" dirty="0"/>
              <a:t> wrote Inattentive AD/HD is, “…characterized by slow retrieval and information processing, low levels of alertness, and </a:t>
            </a:r>
            <a:r>
              <a:rPr lang="en-US" b="1" dirty="0" smtClean="0"/>
              <a:t>mild </a:t>
            </a:r>
            <a:r>
              <a:rPr lang="en-US" b="1" dirty="0"/>
              <a:t>problems with memory and orientation…</a:t>
            </a:r>
          </a:p>
        </p:txBody>
      </p:sp>
      <p:pic>
        <p:nvPicPr>
          <p:cNvPr id="7" name="Picture 4" descr="G1106132"/>
          <p:cNvPicPr>
            <a:picLocks noChangeAspect="1" noChangeArrowheads="1"/>
          </p:cNvPicPr>
          <p:nvPr/>
        </p:nvPicPr>
        <p:blipFill>
          <a:blip r:embed="rId3" cstate="print"/>
          <a:srcRect/>
          <a:stretch>
            <a:fillRect/>
          </a:stretch>
        </p:blipFill>
        <p:spPr bwMode="auto">
          <a:xfrm>
            <a:off x="3962401" y="4724401"/>
            <a:ext cx="4672013" cy="1482725"/>
          </a:xfrm>
          <a:prstGeom prst="rect">
            <a:avLst/>
          </a:prstGeom>
          <a:noFill/>
          <a:ln w="9525">
            <a:noFill/>
            <a:miter lim="800000"/>
            <a:headEnd/>
            <a:tailEnd/>
          </a:ln>
        </p:spPr>
      </p:pic>
    </p:spTree>
    <p:extLst>
      <p:ext uri="{BB962C8B-B14F-4D97-AF65-F5344CB8AC3E}">
        <p14:creationId xmlns:p14="http://schemas.microsoft.com/office/powerpoint/2010/main" val="127001581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4835">
                                            <p:txEl>
                                              <p:pRg st="0" end="0"/>
                                            </p:txEl>
                                          </p:spTgt>
                                        </p:tgtEl>
                                        <p:attrNameLst>
                                          <p:attrName>style.visibility</p:attrName>
                                        </p:attrNameLst>
                                      </p:cBhvr>
                                      <p:to>
                                        <p:strVal val="visible"/>
                                      </p:to>
                                    </p:set>
                                    <p:animEffect transition="in" filter="checkerboard(across)">
                                      <p:cBhvr>
                                        <p:cTn id="7" dur="500"/>
                                        <p:tgtEl>
                                          <p:spTgt spid="5048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B7C26D25-9AA7-496E-A869-BB641FF5E259}" type="slidenum">
              <a:rPr lang="en-US" altLang="en-US"/>
              <a:pPr/>
              <a:t>17</a:t>
            </a:fld>
            <a:endParaRPr lang="en-US" altLang="en-US"/>
          </a:p>
        </p:txBody>
      </p:sp>
      <p:sp>
        <p:nvSpPr>
          <p:cNvPr id="505858" name="Rectangle 2"/>
          <p:cNvSpPr>
            <a:spLocks noGrp="1" noChangeArrowheads="1"/>
          </p:cNvSpPr>
          <p:nvPr>
            <p:ph type="title"/>
          </p:nvPr>
        </p:nvSpPr>
        <p:spPr/>
        <p:txBody>
          <a:bodyPr/>
          <a:lstStyle/>
          <a:p>
            <a:r>
              <a:rPr lang="en-US" b="1" dirty="0" err="1">
                <a:solidFill>
                  <a:schemeClr val="tx2"/>
                </a:solidFill>
              </a:rPr>
              <a:t>McBurnett</a:t>
            </a:r>
            <a:r>
              <a:rPr lang="en-US" b="1" dirty="0">
                <a:solidFill>
                  <a:schemeClr val="tx2"/>
                </a:solidFill>
              </a:rPr>
              <a:t> (Continued)</a:t>
            </a:r>
          </a:p>
        </p:txBody>
      </p:sp>
      <p:sp>
        <p:nvSpPr>
          <p:cNvPr id="505859" name="Rectangle 3"/>
          <p:cNvSpPr>
            <a:spLocks noGrp="1" noChangeArrowheads="1"/>
          </p:cNvSpPr>
          <p:nvPr>
            <p:ph type="body" idx="1"/>
          </p:nvPr>
        </p:nvSpPr>
        <p:spPr/>
        <p:txBody>
          <a:bodyPr/>
          <a:lstStyle/>
          <a:p>
            <a:pPr>
              <a:buFontTx/>
              <a:buNone/>
            </a:pPr>
            <a:r>
              <a:rPr lang="en-US" dirty="0"/>
              <a:t>	</a:t>
            </a:r>
            <a:r>
              <a:rPr lang="en-US" b="1" dirty="0"/>
              <a:t>…These features of inconsistent alertness and orientation (sluggishness, drowsiness, apparent daydreaming) were statistically extracted as a distinct factor termed ‘sluggish cognitive tempo’ (SCT)…</a:t>
            </a:r>
          </a:p>
        </p:txBody>
      </p:sp>
      <p:pic>
        <p:nvPicPr>
          <p:cNvPr id="7" name="Picture 4" descr="G1106132"/>
          <p:cNvPicPr>
            <a:picLocks noChangeAspect="1" noChangeArrowheads="1"/>
          </p:cNvPicPr>
          <p:nvPr/>
        </p:nvPicPr>
        <p:blipFill>
          <a:blip r:embed="rId3" cstate="print"/>
          <a:srcRect/>
          <a:stretch>
            <a:fillRect/>
          </a:stretch>
        </p:blipFill>
        <p:spPr bwMode="auto">
          <a:xfrm>
            <a:off x="3962401" y="4495801"/>
            <a:ext cx="4672013" cy="1711325"/>
          </a:xfrm>
          <a:prstGeom prst="rect">
            <a:avLst/>
          </a:prstGeom>
          <a:noFill/>
          <a:ln w="9525">
            <a:noFill/>
            <a:miter lim="800000"/>
            <a:headEnd/>
            <a:tailEnd/>
          </a:ln>
        </p:spPr>
      </p:pic>
    </p:spTree>
    <p:extLst>
      <p:ext uri="{BB962C8B-B14F-4D97-AF65-F5344CB8AC3E}">
        <p14:creationId xmlns:p14="http://schemas.microsoft.com/office/powerpoint/2010/main" val="234518083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5859">
                                            <p:txEl>
                                              <p:pRg st="0" end="0"/>
                                            </p:txEl>
                                          </p:spTgt>
                                        </p:tgtEl>
                                        <p:attrNameLst>
                                          <p:attrName>style.visibility</p:attrName>
                                        </p:attrNameLst>
                                      </p:cBhvr>
                                      <p:to>
                                        <p:strVal val="visible"/>
                                      </p:to>
                                    </p:set>
                                    <p:anim calcmode="lin" valueType="num">
                                      <p:cBhvr additive="base">
                                        <p:cTn id="7" dur="500" fill="hold"/>
                                        <p:tgtEl>
                                          <p:spTgt spid="5058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58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7F4ECF27-C2C7-4A22-84F3-BF1BC0AE24FF}" type="slidenum">
              <a:rPr lang="en-US" altLang="en-US"/>
              <a:pPr/>
              <a:t>18</a:t>
            </a:fld>
            <a:endParaRPr lang="en-US" altLang="en-US"/>
          </a:p>
        </p:txBody>
      </p:sp>
      <p:sp>
        <p:nvSpPr>
          <p:cNvPr id="506882" name="Rectangle 2"/>
          <p:cNvSpPr>
            <a:spLocks noGrp="1" noChangeArrowheads="1"/>
          </p:cNvSpPr>
          <p:nvPr>
            <p:ph type="title"/>
          </p:nvPr>
        </p:nvSpPr>
        <p:spPr/>
        <p:txBody>
          <a:bodyPr/>
          <a:lstStyle/>
          <a:p>
            <a:r>
              <a:rPr lang="en-US" b="1" dirty="0" err="1">
                <a:solidFill>
                  <a:schemeClr val="tx2"/>
                </a:solidFill>
              </a:rPr>
              <a:t>McBurnett</a:t>
            </a:r>
            <a:r>
              <a:rPr lang="en-US" b="1" dirty="0">
                <a:solidFill>
                  <a:schemeClr val="tx2"/>
                </a:solidFill>
              </a:rPr>
              <a:t> (Continued)</a:t>
            </a:r>
          </a:p>
        </p:txBody>
      </p:sp>
      <p:sp>
        <p:nvSpPr>
          <p:cNvPr id="506883" name="Rectangle 3"/>
          <p:cNvSpPr>
            <a:spLocks noGrp="1" noChangeArrowheads="1"/>
          </p:cNvSpPr>
          <p:nvPr>
            <p:ph type="body" idx="1"/>
          </p:nvPr>
        </p:nvSpPr>
        <p:spPr/>
        <p:txBody>
          <a:bodyPr/>
          <a:lstStyle/>
          <a:p>
            <a:pPr>
              <a:buFontTx/>
              <a:buNone/>
            </a:pPr>
            <a:r>
              <a:rPr lang="en-US" b="1" dirty="0"/>
              <a:t>	“…The sluggish cognitive tempo factor was found to be associated with the inattention factor, but only when hyperactivity was not </a:t>
            </a:r>
            <a:r>
              <a:rPr lang="en-US" b="1" dirty="0" smtClean="0"/>
              <a:t>present.” </a:t>
            </a:r>
            <a:r>
              <a:rPr lang="en-US" b="1" dirty="0"/>
              <a:t>(p. 6</a:t>
            </a:r>
            <a:r>
              <a:rPr lang="en-US" b="1" dirty="0" smtClean="0"/>
              <a:t>)</a:t>
            </a:r>
            <a:endParaRPr lang="en-US" b="1" dirty="0"/>
          </a:p>
          <a:p>
            <a:pPr>
              <a:buFontTx/>
              <a:buNone/>
            </a:pPr>
            <a:r>
              <a:rPr lang="en-US" dirty="0"/>
              <a:t>	</a:t>
            </a:r>
            <a:r>
              <a:rPr lang="en-US" sz="1800" b="1" dirty="0" err="1"/>
              <a:t>McBurnett</a:t>
            </a:r>
            <a:r>
              <a:rPr lang="en-US" sz="1800" b="1" dirty="0"/>
              <a:t>, K. (2001). Sluggish Cognitive Tempo: Left Behind on the way to </a:t>
            </a:r>
            <a:r>
              <a:rPr lang="en-US" sz="1800" b="1" dirty="0" smtClean="0"/>
              <a:t>DSM-IV</a:t>
            </a:r>
            <a:r>
              <a:rPr lang="en-US" sz="1800" b="1" dirty="0"/>
              <a:t>. </a:t>
            </a:r>
            <a:r>
              <a:rPr lang="en-US" sz="1800" b="1" u="sng" dirty="0"/>
              <a:t>ADHD Report</a:t>
            </a:r>
            <a:r>
              <a:rPr lang="en-US" sz="1800" b="1" dirty="0"/>
              <a:t>, </a:t>
            </a:r>
            <a:r>
              <a:rPr lang="en-US" sz="1800" b="1" u="sng" dirty="0"/>
              <a:t>9</a:t>
            </a:r>
            <a:r>
              <a:rPr lang="en-US" sz="1800" b="1" dirty="0"/>
              <a:t> (10), </a:t>
            </a:r>
            <a:r>
              <a:rPr lang="en-US" sz="1800" b="1" dirty="0" smtClean="0"/>
              <a:t>	6-7</a:t>
            </a:r>
            <a:r>
              <a:rPr lang="en-US" sz="1800" b="1" dirty="0"/>
              <a:t>.</a:t>
            </a:r>
          </a:p>
        </p:txBody>
      </p:sp>
      <p:pic>
        <p:nvPicPr>
          <p:cNvPr id="7" name="Picture 4" descr="G1106132"/>
          <p:cNvPicPr>
            <a:picLocks noChangeAspect="1" noChangeArrowheads="1"/>
          </p:cNvPicPr>
          <p:nvPr/>
        </p:nvPicPr>
        <p:blipFill>
          <a:blip r:embed="rId3" cstate="print"/>
          <a:srcRect/>
          <a:stretch>
            <a:fillRect/>
          </a:stretch>
        </p:blipFill>
        <p:spPr bwMode="auto">
          <a:xfrm>
            <a:off x="3962401" y="4953001"/>
            <a:ext cx="4672013" cy="1254125"/>
          </a:xfrm>
          <a:prstGeom prst="rect">
            <a:avLst/>
          </a:prstGeom>
          <a:noFill/>
          <a:ln w="9525">
            <a:noFill/>
            <a:miter lim="800000"/>
            <a:headEnd/>
            <a:tailEnd/>
          </a:ln>
        </p:spPr>
      </p:pic>
    </p:spTree>
    <p:extLst>
      <p:ext uri="{BB962C8B-B14F-4D97-AF65-F5344CB8AC3E}">
        <p14:creationId xmlns:p14="http://schemas.microsoft.com/office/powerpoint/2010/main" val="162306617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06883">
                                            <p:txEl>
                                              <p:pRg st="0" end="0"/>
                                            </p:txEl>
                                          </p:spTgt>
                                        </p:tgtEl>
                                        <p:attrNameLst>
                                          <p:attrName>style.visibility</p:attrName>
                                        </p:attrNameLst>
                                      </p:cBhvr>
                                      <p:to>
                                        <p:strVal val="visible"/>
                                      </p:to>
                                    </p:set>
                                    <p:anim calcmode="lin" valueType="num">
                                      <p:cBhvr additive="base">
                                        <p:cTn id="7" dur="500" fill="hold"/>
                                        <p:tgtEl>
                                          <p:spTgt spid="5068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068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06883">
                                            <p:txEl>
                                              <p:pRg st="1" end="1"/>
                                            </p:txEl>
                                          </p:spTgt>
                                        </p:tgtEl>
                                        <p:attrNameLst>
                                          <p:attrName>style.visibility</p:attrName>
                                        </p:attrNameLst>
                                      </p:cBhvr>
                                      <p:to>
                                        <p:strVal val="visible"/>
                                      </p:to>
                                    </p:set>
                                    <p:anim calcmode="lin" valueType="num">
                                      <p:cBhvr additive="base">
                                        <p:cTn id="13" dur="500" fill="hold"/>
                                        <p:tgtEl>
                                          <p:spTgt spid="5068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068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Date Placeholder 1"/>
          <p:cNvSpPr>
            <a:spLocks noGrp="1"/>
          </p:cNvSpPr>
          <p:nvPr>
            <p:ph type="dt" sz="quarter" idx="10"/>
          </p:nvPr>
        </p:nvSpPr>
        <p:spPr>
          <a:noFill/>
        </p:spPr>
        <p:txBody>
          <a:bodyPr/>
          <a:lstStyle/>
          <a:p>
            <a:r>
              <a:rPr lang="en-US" smtClean="0"/>
              <a:t>All Rights Reserved</a:t>
            </a:r>
          </a:p>
        </p:txBody>
      </p:sp>
      <p:sp>
        <p:nvSpPr>
          <p:cNvPr id="360451" name="Footer Placeholder 2"/>
          <p:cNvSpPr>
            <a:spLocks noGrp="1"/>
          </p:cNvSpPr>
          <p:nvPr>
            <p:ph type="ftr" sz="quarter" idx="11"/>
          </p:nvPr>
        </p:nvSpPr>
        <p:spPr>
          <a:noFill/>
        </p:spPr>
        <p:txBody>
          <a:bodyPr/>
          <a:lstStyle/>
          <a:p>
            <a:r>
              <a:rPr lang="en-US" smtClean="0"/>
              <a:t>Kevin T. Blake, Ph.D., P.L.C.</a:t>
            </a:r>
          </a:p>
        </p:txBody>
      </p:sp>
      <p:sp>
        <p:nvSpPr>
          <p:cNvPr id="360452" name="Slide Number Placeholder 3"/>
          <p:cNvSpPr>
            <a:spLocks noGrp="1"/>
          </p:cNvSpPr>
          <p:nvPr>
            <p:ph type="sldNum" sz="quarter" idx="12"/>
          </p:nvPr>
        </p:nvSpPr>
        <p:spPr>
          <a:noFill/>
        </p:spPr>
        <p:txBody>
          <a:bodyPr/>
          <a:lstStyle/>
          <a:p>
            <a:fld id="{A4C3C496-59D3-480E-9D63-E557DA85B891}" type="slidenum">
              <a:rPr lang="en-US" smtClean="0"/>
              <a:pPr/>
              <a:t>19</a:t>
            </a:fld>
            <a:endParaRPr lang="en-US" smtClean="0"/>
          </a:p>
        </p:txBody>
      </p:sp>
      <p:sp>
        <p:nvSpPr>
          <p:cNvPr id="369669" name="Rectangle 2"/>
          <p:cNvSpPr>
            <a:spLocks noChangeArrowheads="1"/>
          </p:cNvSpPr>
          <p:nvPr/>
        </p:nvSpPr>
        <p:spPr bwMode="auto">
          <a:xfrm>
            <a:off x="1981201" y="533400"/>
            <a:ext cx="8486775" cy="1143000"/>
          </a:xfrm>
          <a:prstGeom prst="rect">
            <a:avLst/>
          </a:prstGeom>
          <a:noFill/>
          <a:ln w="9525">
            <a:noFill/>
            <a:miter lim="800000"/>
            <a:headEnd/>
            <a:tailEnd/>
          </a:ln>
        </p:spPr>
        <p:txBody>
          <a:bodyPr anchor="ctr"/>
          <a:lstStyle/>
          <a:p>
            <a:pPr algn="ctr">
              <a:defRPr/>
            </a:pPr>
            <a:r>
              <a:rPr lang="en-US" sz="4400" b="1" i="1" dirty="0" err="1">
                <a:solidFill>
                  <a:srgbClr val="FF0000"/>
                </a:solidFill>
              </a:rPr>
              <a:t>Willcutt</a:t>
            </a:r>
            <a:r>
              <a:rPr lang="en-US" sz="4400" b="1" i="1" dirty="0">
                <a:solidFill>
                  <a:srgbClr val="FF0000"/>
                </a:solidFill>
              </a:rPr>
              <a:t>, </a:t>
            </a:r>
            <a:r>
              <a:rPr lang="en-US" sz="4400" b="1" i="1" dirty="0" err="1">
                <a:solidFill>
                  <a:srgbClr val="FF0000"/>
                </a:solidFill>
              </a:rPr>
              <a:t>Chhabildas</a:t>
            </a:r>
            <a:r>
              <a:rPr lang="en-US" sz="4400" b="1" i="1" dirty="0">
                <a:solidFill>
                  <a:srgbClr val="FF0000"/>
                </a:solidFill>
              </a:rPr>
              <a:t> and Pennington’s Sluggish Cognitive Tempo</a:t>
            </a:r>
            <a:r>
              <a:rPr lang="en-US" sz="4400" b="1" dirty="0">
                <a:solidFill>
                  <a:srgbClr val="FF0000"/>
                </a:solidFill>
              </a:rPr>
              <a:t> </a:t>
            </a:r>
            <a:r>
              <a:rPr lang="en-US" sz="4400" b="1" i="1" dirty="0">
                <a:solidFill>
                  <a:srgbClr val="FF0000"/>
                </a:solidFill>
              </a:rPr>
              <a:t>Symptoms</a:t>
            </a:r>
          </a:p>
        </p:txBody>
      </p:sp>
      <p:sp>
        <p:nvSpPr>
          <p:cNvPr id="413699" name="Rectangle 3"/>
          <p:cNvSpPr>
            <a:spLocks noChangeArrowheads="1"/>
          </p:cNvSpPr>
          <p:nvPr/>
        </p:nvSpPr>
        <p:spPr bwMode="auto">
          <a:xfrm>
            <a:off x="1981201" y="2209800"/>
            <a:ext cx="8486775" cy="3657600"/>
          </a:xfrm>
          <a:prstGeom prst="rect">
            <a:avLst/>
          </a:prstGeom>
          <a:noFill/>
          <a:ln w="9525">
            <a:noFill/>
            <a:miter lim="800000"/>
            <a:headEnd/>
            <a:tailEnd/>
          </a:ln>
        </p:spPr>
        <p:txBody>
          <a:bodyPr/>
          <a:lstStyle/>
          <a:p>
            <a:pPr marL="457200" indent="-457200">
              <a:spcBef>
                <a:spcPct val="20000"/>
              </a:spcBef>
              <a:buFont typeface="Wingdings" panose="05000000000000000000" pitchFamily="2" charset="2"/>
              <a:buChar char="Ø"/>
            </a:pPr>
            <a:r>
              <a:rPr lang="en-US" sz="2800" b="1" dirty="0"/>
              <a:t>More problems with math achievement than Combined Type and ‘</a:t>
            </a:r>
            <a:r>
              <a:rPr lang="en-US" sz="2800" b="1" dirty="0" err="1"/>
              <a:t>Normals</a:t>
            </a:r>
            <a:r>
              <a:rPr lang="en-US" sz="2800" b="1" dirty="0"/>
              <a:t>’.</a:t>
            </a:r>
          </a:p>
          <a:p>
            <a:pPr marL="457200" indent="-457200">
              <a:spcBef>
                <a:spcPct val="20000"/>
              </a:spcBef>
              <a:buFont typeface="Wingdings" panose="05000000000000000000" pitchFamily="2" charset="2"/>
              <a:buChar char="Ø"/>
            </a:pPr>
            <a:r>
              <a:rPr lang="en-US" sz="2800" b="1" dirty="0"/>
              <a:t>More Internalizing Problems than Combined Type/Few, if any Externalizing Problems</a:t>
            </a:r>
          </a:p>
          <a:p>
            <a:pPr marL="457200" indent="-457200">
              <a:spcBef>
                <a:spcPct val="20000"/>
              </a:spcBef>
              <a:buFont typeface="Wingdings" panose="05000000000000000000" pitchFamily="2" charset="2"/>
              <a:buChar char="Ø"/>
            </a:pPr>
            <a:r>
              <a:rPr lang="en-US" sz="2800" b="1" dirty="0"/>
              <a:t>Significant Processing Speed Problems</a:t>
            </a:r>
          </a:p>
          <a:p>
            <a:pPr marL="342900" indent="-342900">
              <a:spcBef>
                <a:spcPct val="20000"/>
              </a:spcBef>
            </a:pPr>
            <a:r>
              <a:rPr lang="en-US" b="1" dirty="0" err="1"/>
              <a:t>Willcutt</a:t>
            </a:r>
            <a:r>
              <a:rPr lang="en-US" b="1" dirty="0"/>
              <a:t>, E.G., </a:t>
            </a:r>
            <a:r>
              <a:rPr lang="en-US" b="1" dirty="0" err="1"/>
              <a:t>Chhabildas</a:t>
            </a:r>
            <a:r>
              <a:rPr lang="en-US" b="1" dirty="0"/>
              <a:t>, N. and Pennington, B.F. (2001). Validity of the DSM-IV Subtypes of  ADHD.  </a:t>
            </a:r>
            <a:r>
              <a:rPr lang="en-US" b="1" u="sng" dirty="0"/>
              <a:t>ADHD Report,</a:t>
            </a:r>
            <a:r>
              <a:rPr lang="en-US" b="1" dirty="0"/>
              <a:t>, </a:t>
            </a:r>
            <a:r>
              <a:rPr lang="en-US" b="1" u="sng" dirty="0"/>
              <a:t>9</a:t>
            </a:r>
            <a:r>
              <a:rPr lang="en-US" b="1" dirty="0"/>
              <a:t> (1), pp. 2-5. </a:t>
            </a:r>
          </a:p>
          <a:p>
            <a:pPr marL="342900" indent="-342900">
              <a:spcBef>
                <a:spcPct val="20000"/>
              </a:spcBef>
            </a:pPr>
            <a:endParaRPr lang="en-US" b="1" dirty="0"/>
          </a:p>
        </p:txBody>
      </p:sp>
      <p:pic>
        <p:nvPicPr>
          <p:cNvPr id="360455" name="Picture 4" descr="G1106132"/>
          <p:cNvPicPr>
            <a:picLocks noChangeAspect="1" noChangeArrowheads="1"/>
          </p:cNvPicPr>
          <p:nvPr/>
        </p:nvPicPr>
        <p:blipFill>
          <a:blip r:embed="rId3" cstate="print"/>
          <a:srcRect/>
          <a:stretch>
            <a:fillRect/>
          </a:stretch>
        </p:blipFill>
        <p:spPr bwMode="auto">
          <a:xfrm>
            <a:off x="7391400" y="5375276"/>
            <a:ext cx="2057400" cy="1254125"/>
          </a:xfrm>
          <a:prstGeom prst="rect">
            <a:avLst/>
          </a:prstGeom>
          <a:noFill/>
          <a:ln w="9525">
            <a:noFill/>
            <a:miter lim="800000"/>
            <a:headEnd/>
            <a:tailEnd/>
          </a:ln>
        </p:spPr>
      </p:pic>
    </p:spTree>
    <p:extLst>
      <p:ext uri="{BB962C8B-B14F-4D97-AF65-F5344CB8AC3E}">
        <p14:creationId xmlns:p14="http://schemas.microsoft.com/office/powerpoint/2010/main" val="25302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anim calcmode="lin" valueType="num">
                                      <p:cBhvr additive="base">
                                        <p:cTn id="7" dur="500" fill="hold"/>
                                        <p:tgtEl>
                                          <p:spTgt spid="413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13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13699">
                                            <p:txEl>
                                              <p:pRg st="1" end="1"/>
                                            </p:txEl>
                                          </p:spTgt>
                                        </p:tgtEl>
                                        <p:attrNameLst>
                                          <p:attrName>style.visibility</p:attrName>
                                        </p:attrNameLst>
                                      </p:cBhvr>
                                      <p:to>
                                        <p:strVal val="visible"/>
                                      </p:to>
                                    </p:set>
                                    <p:anim calcmode="lin" valueType="num">
                                      <p:cBhvr additive="base">
                                        <p:cTn id="13" dur="500" fill="hold"/>
                                        <p:tgtEl>
                                          <p:spTgt spid="4136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13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13699">
                                            <p:txEl>
                                              <p:pRg st="2" end="2"/>
                                            </p:txEl>
                                          </p:spTgt>
                                        </p:tgtEl>
                                        <p:attrNameLst>
                                          <p:attrName>style.visibility</p:attrName>
                                        </p:attrNameLst>
                                      </p:cBhvr>
                                      <p:to>
                                        <p:strVal val="visible"/>
                                      </p:to>
                                    </p:set>
                                    <p:anim calcmode="lin" valueType="num">
                                      <p:cBhvr additive="base">
                                        <p:cTn id="19" dur="500" fill="hold"/>
                                        <p:tgtEl>
                                          <p:spTgt spid="4136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13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13699">
                                            <p:txEl>
                                              <p:pRg st="3" end="3"/>
                                            </p:txEl>
                                          </p:spTgt>
                                        </p:tgtEl>
                                        <p:attrNameLst>
                                          <p:attrName>style.visibility</p:attrName>
                                        </p:attrNameLst>
                                      </p:cBhvr>
                                      <p:to>
                                        <p:strVal val="visible"/>
                                      </p:to>
                                    </p:set>
                                    <p:anim calcmode="lin" valueType="num">
                                      <p:cBhvr additive="base">
                                        <p:cTn id="25" dur="500" fill="hold"/>
                                        <p:tgtEl>
                                          <p:spTgt spid="4136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136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A2B936B2-063C-4910-BDBE-F851FF8E507D}" type="slidenum">
              <a:rPr lang="en-US" altLang="en-US"/>
              <a:pPr/>
              <a:t>2</a:t>
            </a:fld>
            <a:endParaRPr lang="en-US" altLang="en-US"/>
          </a:p>
        </p:txBody>
      </p:sp>
      <p:sp>
        <p:nvSpPr>
          <p:cNvPr id="424962" name="Rectangle 2"/>
          <p:cNvSpPr>
            <a:spLocks noGrp="1" noChangeArrowheads="1"/>
          </p:cNvSpPr>
          <p:nvPr>
            <p:ph type="title"/>
          </p:nvPr>
        </p:nvSpPr>
        <p:spPr/>
        <p:txBody>
          <a:bodyPr/>
          <a:lstStyle/>
          <a:p>
            <a:r>
              <a:rPr lang="en-US" sz="3600" b="1" dirty="0">
                <a:solidFill>
                  <a:schemeClr val="tx2"/>
                </a:solidFill>
              </a:rPr>
              <a:t>The Four Types of AD/HD in DSM-IV, TR</a:t>
            </a:r>
          </a:p>
        </p:txBody>
      </p:sp>
      <p:sp>
        <p:nvSpPr>
          <p:cNvPr id="424963" name="Rectangle 3"/>
          <p:cNvSpPr>
            <a:spLocks noGrp="1" noChangeArrowheads="1"/>
          </p:cNvSpPr>
          <p:nvPr>
            <p:ph type="body" idx="1"/>
          </p:nvPr>
        </p:nvSpPr>
        <p:spPr/>
        <p:txBody>
          <a:bodyPr/>
          <a:lstStyle/>
          <a:p>
            <a:pPr>
              <a:buFont typeface="Wingdings" panose="05000000000000000000" pitchFamily="2" charset="2"/>
              <a:buChar char="Ø"/>
            </a:pPr>
            <a:r>
              <a:rPr lang="en-US" b="1" dirty="0"/>
              <a:t>Attention-Deficit/Hyperactivity Disorder, Combined Type</a:t>
            </a:r>
          </a:p>
          <a:p>
            <a:pPr>
              <a:buFont typeface="Wingdings" panose="05000000000000000000" pitchFamily="2" charset="2"/>
              <a:buChar char="Ø"/>
            </a:pPr>
            <a:r>
              <a:rPr lang="en-US" b="1" dirty="0"/>
              <a:t>Attention-Deficit/Hyperactivity Disorder, Predominately Inattentive Type</a:t>
            </a:r>
          </a:p>
          <a:p>
            <a:pPr>
              <a:buFont typeface="Wingdings" panose="05000000000000000000" pitchFamily="2" charset="2"/>
              <a:buChar char="Ø"/>
            </a:pPr>
            <a:r>
              <a:rPr lang="en-US" b="1" dirty="0"/>
              <a:t>Attention-Deficit/Hyperactivity Disorder, Predominately Hyperactive/Impulsive Type</a:t>
            </a:r>
          </a:p>
        </p:txBody>
      </p:sp>
      <p:pic>
        <p:nvPicPr>
          <p:cNvPr id="7" name="Picture 4" descr="G1106132"/>
          <p:cNvPicPr>
            <a:picLocks noChangeAspect="1" noChangeArrowheads="1"/>
          </p:cNvPicPr>
          <p:nvPr/>
        </p:nvPicPr>
        <p:blipFill>
          <a:blip r:embed="rId3" cstate="print"/>
          <a:srcRect/>
          <a:stretch>
            <a:fillRect/>
          </a:stretch>
        </p:blipFill>
        <p:spPr bwMode="auto">
          <a:xfrm>
            <a:off x="3962401" y="4876801"/>
            <a:ext cx="4672013" cy="1330325"/>
          </a:xfrm>
          <a:prstGeom prst="rect">
            <a:avLst/>
          </a:prstGeom>
          <a:noFill/>
          <a:ln w="9525">
            <a:noFill/>
            <a:miter lim="800000"/>
            <a:headEnd/>
            <a:tailEnd/>
          </a:ln>
        </p:spPr>
      </p:pic>
    </p:spTree>
    <p:extLst>
      <p:ext uri="{BB962C8B-B14F-4D97-AF65-F5344CB8AC3E}">
        <p14:creationId xmlns:p14="http://schemas.microsoft.com/office/powerpoint/2010/main" val="42571774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24963">
                                            <p:txEl>
                                              <p:pRg st="0" end="0"/>
                                            </p:txEl>
                                          </p:spTgt>
                                        </p:tgtEl>
                                        <p:attrNameLst>
                                          <p:attrName>style.visibility</p:attrName>
                                        </p:attrNameLst>
                                      </p:cBhvr>
                                      <p:to>
                                        <p:strVal val="visible"/>
                                      </p:to>
                                    </p:set>
                                    <p:anim to="" calcmode="lin" valueType="num">
                                      <p:cBhvr>
                                        <p:cTn id="7" dur="1" fill="hold"/>
                                        <p:tgtEl>
                                          <p:spTgt spid="42496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24963">
                                            <p:txEl>
                                              <p:pRg st="1" end="1"/>
                                            </p:txEl>
                                          </p:spTgt>
                                        </p:tgtEl>
                                        <p:attrNameLst>
                                          <p:attrName>style.visibility</p:attrName>
                                        </p:attrNameLst>
                                      </p:cBhvr>
                                      <p:to>
                                        <p:strVal val="visible"/>
                                      </p:to>
                                    </p:set>
                                    <p:anim to="" calcmode="lin" valueType="num">
                                      <p:cBhvr>
                                        <p:cTn id="12" dur="1" fill="hold"/>
                                        <p:tgtEl>
                                          <p:spTgt spid="42496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424963">
                                            <p:txEl>
                                              <p:pRg st="2" end="2"/>
                                            </p:txEl>
                                          </p:spTgt>
                                        </p:tgtEl>
                                        <p:attrNameLst>
                                          <p:attrName>style.visibility</p:attrName>
                                        </p:attrNameLst>
                                      </p:cBhvr>
                                      <p:to>
                                        <p:strVal val="visible"/>
                                      </p:to>
                                    </p:set>
                                    <p:anim to="" calcmode="lin" valueType="num">
                                      <p:cBhvr>
                                        <p:cTn id="17" dur="1" fill="hold"/>
                                        <p:tgtEl>
                                          <p:spTgt spid="42496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a:defRPr/>
            </a:pPr>
            <a:r>
              <a:rPr lang="en-US" sz="3600" b="1" dirty="0">
                <a:solidFill>
                  <a:srgbClr val="FF0000"/>
                </a:solidFill>
              </a:rPr>
              <a:t>Barkley On Sluggish Cognitive Tempo (SCT)</a:t>
            </a:r>
          </a:p>
        </p:txBody>
      </p:sp>
      <p:sp>
        <p:nvSpPr>
          <p:cNvPr id="357379" name="Text Placeholder 11"/>
          <p:cNvSpPr>
            <a:spLocks noGrp="1"/>
          </p:cNvSpPr>
          <p:nvPr>
            <p:ph type="body" sz="half" idx="1"/>
          </p:nvPr>
        </p:nvSpPr>
        <p:spPr/>
        <p:txBody>
          <a:bodyPr>
            <a:normAutofit/>
          </a:bodyPr>
          <a:lstStyle/>
          <a:p>
            <a:pPr>
              <a:buFont typeface="Wingdings" panose="05000000000000000000" pitchFamily="2" charset="2"/>
              <a:buChar char="Ø"/>
            </a:pPr>
            <a:r>
              <a:rPr lang="en-US" b="1" dirty="0"/>
              <a:t>Sluggish</a:t>
            </a:r>
          </a:p>
          <a:p>
            <a:pPr>
              <a:buFont typeface="Wingdings" panose="05000000000000000000" pitchFamily="2" charset="2"/>
              <a:buChar char="Ø"/>
            </a:pPr>
            <a:r>
              <a:rPr lang="en-US" b="1" dirty="0"/>
              <a:t>Passive</a:t>
            </a:r>
          </a:p>
          <a:p>
            <a:pPr>
              <a:buFont typeface="Wingdings" panose="05000000000000000000" pitchFamily="2" charset="2"/>
              <a:buChar char="Ø"/>
            </a:pPr>
            <a:r>
              <a:rPr lang="en-US" b="1" dirty="0"/>
              <a:t>Hypoactive</a:t>
            </a:r>
          </a:p>
          <a:p>
            <a:pPr>
              <a:buFont typeface="Wingdings" panose="05000000000000000000" pitchFamily="2" charset="2"/>
              <a:buChar char="Ø"/>
            </a:pPr>
            <a:r>
              <a:rPr lang="en-US" b="1" dirty="0"/>
              <a:t>Day Dreamy</a:t>
            </a:r>
          </a:p>
          <a:p>
            <a:pPr>
              <a:buFont typeface="Wingdings" panose="05000000000000000000" pitchFamily="2" charset="2"/>
              <a:buChar char="Ø"/>
            </a:pPr>
            <a:r>
              <a:rPr lang="en-US" b="1" dirty="0"/>
              <a:t>Slow Moving</a:t>
            </a:r>
          </a:p>
          <a:p>
            <a:pPr>
              <a:buFont typeface="Wingdings" panose="05000000000000000000" pitchFamily="2" charset="2"/>
              <a:buChar char="Ø"/>
            </a:pPr>
            <a:r>
              <a:rPr lang="en-US" b="1" dirty="0"/>
              <a:t>Staring</a:t>
            </a:r>
          </a:p>
          <a:p>
            <a:pPr>
              <a:buFont typeface="Wingdings" panose="05000000000000000000" pitchFamily="2" charset="2"/>
              <a:buChar char="Ø"/>
            </a:pPr>
            <a:r>
              <a:rPr lang="en-US" b="1" dirty="0"/>
              <a:t>Confused</a:t>
            </a:r>
          </a:p>
          <a:p>
            <a:pPr>
              <a:buFont typeface="Wingdings" panose="05000000000000000000" pitchFamily="2" charset="2"/>
              <a:buChar char="Ø"/>
            </a:pPr>
            <a:r>
              <a:rPr lang="en-US" b="1" dirty="0"/>
              <a:t>In a Fog</a:t>
            </a:r>
          </a:p>
        </p:txBody>
      </p:sp>
      <p:sp>
        <p:nvSpPr>
          <p:cNvPr id="357380" name="Content Placeholder 12"/>
          <p:cNvSpPr>
            <a:spLocks noGrp="1"/>
          </p:cNvSpPr>
          <p:nvPr>
            <p:ph sz="half" idx="2"/>
          </p:nvPr>
        </p:nvSpPr>
        <p:spPr/>
        <p:txBody>
          <a:bodyPr>
            <a:normAutofit/>
          </a:bodyPr>
          <a:lstStyle/>
          <a:p>
            <a:pPr>
              <a:buFont typeface="Wingdings" panose="05000000000000000000" pitchFamily="2" charset="2"/>
              <a:buChar char="Ø"/>
            </a:pPr>
            <a:r>
              <a:rPr lang="en-US" b="1" dirty="0"/>
              <a:t>Few Externalizing Problems (ODD/CD)</a:t>
            </a:r>
          </a:p>
          <a:p>
            <a:pPr>
              <a:buFont typeface="Wingdings" panose="05000000000000000000" pitchFamily="2" charset="2"/>
              <a:buChar char="Ø"/>
            </a:pPr>
            <a:r>
              <a:rPr lang="en-US" b="1" dirty="0"/>
              <a:t>More Internalizing Problems (Anxiety &amp; Depression)</a:t>
            </a:r>
          </a:p>
          <a:p>
            <a:pPr>
              <a:buFont typeface="Wingdings" panose="05000000000000000000" pitchFamily="2" charset="2"/>
              <a:buChar char="Ø"/>
            </a:pPr>
            <a:r>
              <a:rPr lang="en-US" b="1" dirty="0"/>
              <a:t>Socially Withdrawn</a:t>
            </a:r>
          </a:p>
          <a:p>
            <a:pPr>
              <a:buFont typeface="Wingdings" panose="05000000000000000000" pitchFamily="2" charset="2"/>
              <a:buChar char="Ø"/>
            </a:pPr>
            <a:r>
              <a:rPr lang="en-US" b="1" dirty="0"/>
              <a:t>Information Processing Deficits</a:t>
            </a:r>
            <a:endParaRPr lang="en-US" sz="1800" b="1" dirty="0"/>
          </a:p>
          <a:p>
            <a:pPr>
              <a:buFontTx/>
              <a:buNone/>
            </a:pPr>
            <a:r>
              <a:rPr lang="en-US" sz="1600" b="1" dirty="0"/>
              <a:t>Barkley, R. A. (2006). </a:t>
            </a:r>
            <a:r>
              <a:rPr lang="en-US" sz="1600" b="1" u="sng" dirty="0"/>
              <a:t>Attention-Deficit Hyperactivity Disorder, 3</a:t>
            </a:r>
            <a:r>
              <a:rPr lang="en-US" sz="1600" b="1" u="sng" baseline="30000" dirty="0"/>
              <a:t>rd</a:t>
            </a:r>
            <a:r>
              <a:rPr lang="en-US" sz="1600" b="1" u="sng" dirty="0"/>
              <a:t> Edition</a:t>
            </a:r>
            <a:r>
              <a:rPr lang="en-US" sz="1600" b="1" dirty="0"/>
              <a:t>. New York, Guilford, PP. 79-80.</a:t>
            </a:r>
          </a:p>
        </p:txBody>
      </p:sp>
      <p:sp>
        <p:nvSpPr>
          <p:cNvPr id="357381" name="Date Placeholder 1"/>
          <p:cNvSpPr>
            <a:spLocks noGrp="1"/>
          </p:cNvSpPr>
          <p:nvPr>
            <p:ph type="dt" sz="quarter" idx="10"/>
          </p:nvPr>
        </p:nvSpPr>
        <p:spPr>
          <a:noFill/>
        </p:spPr>
        <p:txBody>
          <a:bodyPr/>
          <a:lstStyle/>
          <a:p>
            <a:r>
              <a:rPr lang="en-US" smtClean="0"/>
              <a:t>All Rights Reserved</a:t>
            </a:r>
          </a:p>
        </p:txBody>
      </p:sp>
      <p:sp>
        <p:nvSpPr>
          <p:cNvPr id="357382" name="Footer Placeholder 2"/>
          <p:cNvSpPr>
            <a:spLocks noGrp="1"/>
          </p:cNvSpPr>
          <p:nvPr>
            <p:ph type="ftr" sz="quarter" idx="11"/>
          </p:nvPr>
        </p:nvSpPr>
        <p:spPr>
          <a:noFill/>
        </p:spPr>
        <p:txBody>
          <a:bodyPr/>
          <a:lstStyle/>
          <a:p>
            <a:r>
              <a:rPr lang="en-US" smtClean="0"/>
              <a:t>Kevin T. Blake, Ph.D., P.L.C.</a:t>
            </a:r>
          </a:p>
        </p:txBody>
      </p:sp>
      <p:sp>
        <p:nvSpPr>
          <p:cNvPr id="357383" name="Slide Number Placeholder 3"/>
          <p:cNvSpPr>
            <a:spLocks noGrp="1"/>
          </p:cNvSpPr>
          <p:nvPr>
            <p:ph type="sldNum" sz="quarter" idx="12"/>
          </p:nvPr>
        </p:nvSpPr>
        <p:spPr>
          <a:noFill/>
        </p:spPr>
        <p:txBody>
          <a:bodyPr/>
          <a:lstStyle/>
          <a:p>
            <a:fld id="{A4CCB44A-C235-4DF4-A0EE-CDC4EB39ADE3}" type="slidenum">
              <a:rPr lang="en-US" smtClean="0"/>
              <a:pPr/>
              <a:t>20</a:t>
            </a:fld>
            <a:endParaRPr lang="en-US" smtClean="0"/>
          </a:p>
        </p:txBody>
      </p:sp>
      <p:sp>
        <p:nvSpPr>
          <p:cNvPr id="366597" name="Rectangle 2"/>
          <p:cNvSpPr>
            <a:spLocks noChangeArrowheads="1"/>
          </p:cNvSpPr>
          <p:nvPr/>
        </p:nvSpPr>
        <p:spPr bwMode="auto">
          <a:xfrm>
            <a:off x="1905001" y="609600"/>
            <a:ext cx="8486775" cy="1143000"/>
          </a:xfrm>
          <a:prstGeom prst="rect">
            <a:avLst/>
          </a:prstGeom>
          <a:noFill/>
          <a:ln w="9525">
            <a:noFill/>
            <a:miter lim="800000"/>
            <a:headEnd/>
            <a:tailEnd/>
          </a:ln>
        </p:spPr>
        <p:txBody>
          <a:bodyPr anchor="ctr"/>
          <a:lstStyle/>
          <a:p>
            <a:pPr algn="ctr">
              <a:defRPr/>
            </a:pPr>
            <a:endParaRPr lang="en-US" sz="4400" b="1" dirty="0">
              <a:solidFill>
                <a:schemeClr val="accent6"/>
              </a:solidFill>
            </a:endParaRPr>
          </a:p>
        </p:txBody>
      </p:sp>
      <p:sp>
        <p:nvSpPr>
          <p:cNvPr id="410627" name="Rectangle 3"/>
          <p:cNvSpPr>
            <a:spLocks noChangeArrowheads="1"/>
          </p:cNvSpPr>
          <p:nvPr/>
        </p:nvSpPr>
        <p:spPr bwMode="auto">
          <a:xfrm>
            <a:off x="1905001" y="2286000"/>
            <a:ext cx="8486775" cy="3657600"/>
          </a:xfrm>
          <a:prstGeom prst="rect">
            <a:avLst/>
          </a:prstGeom>
          <a:noFill/>
          <a:ln w="9525">
            <a:noFill/>
            <a:miter lim="800000"/>
            <a:headEnd/>
            <a:tailEnd/>
          </a:ln>
        </p:spPr>
        <p:txBody>
          <a:bodyPr/>
          <a:lstStyle/>
          <a:p>
            <a:pPr marL="342900" indent="-342900">
              <a:spcBef>
                <a:spcPct val="20000"/>
              </a:spcBef>
            </a:pPr>
            <a:endParaRPr lang="en-US" sz="2800"/>
          </a:p>
          <a:p>
            <a:pPr marL="342900" indent="-342900">
              <a:spcBef>
                <a:spcPct val="20000"/>
              </a:spcBef>
              <a:buFont typeface="Arial" charset="0"/>
              <a:buChar char="•"/>
            </a:pPr>
            <a:endParaRPr lang="en-US" sz="2800"/>
          </a:p>
        </p:txBody>
      </p:sp>
      <p:pic>
        <p:nvPicPr>
          <p:cNvPr id="357386" name="Picture 4" descr="G1106132"/>
          <p:cNvPicPr>
            <a:picLocks noChangeAspect="1" noChangeArrowheads="1"/>
          </p:cNvPicPr>
          <p:nvPr/>
        </p:nvPicPr>
        <p:blipFill>
          <a:blip r:embed="rId3" cstate="print"/>
          <a:srcRect/>
          <a:stretch>
            <a:fillRect/>
          </a:stretch>
        </p:blipFill>
        <p:spPr bwMode="auto">
          <a:xfrm>
            <a:off x="4191000" y="4876801"/>
            <a:ext cx="2286000" cy="1254125"/>
          </a:xfrm>
          <a:prstGeom prst="rect">
            <a:avLst/>
          </a:prstGeom>
          <a:noFill/>
          <a:ln w="9525">
            <a:noFill/>
            <a:miter lim="800000"/>
            <a:headEnd/>
            <a:tailEnd/>
          </a:ln>
        </p:spPr>
      </p:pic>
    </p:spTree>
    <p:extLst>
      <p:ext uri="{BB962C8B-B14F-4D97-AF65-F5344CB8AC3E}">
        <p14:creationId xmlns:p14="http://schemas.microsoft.com/office/powerpoint/2010/main" val="206669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nodePh="1">
                                  <p:stCondLst>
                                    <p:cond delay="0"/>
                                  </p:stCondLst>
                                  <p:endCondLst>
                                    <p:cond evt="begin" delay="0">
                                      <p:tn val="5"/>
                                    </p:cond>
                                  </p:endCondLst>
                                  <p:childTnLst>
                                    <p:set>
                                      <p:cBhvr>
                                        <p:cTn id="6" dur="1" fill="hold">
                                          <p:stCondLst>
                                            <p:cond delay="499"/>
                                          </p:stCondLst>
                                        </p:cTn>
                                        <p:tgtEl>
                                          <p:spTgt spid="410627">
                                            <p:txEl>
                                              <p:pRg st="0" end="0"/>
                                            </p:txEl>
                                          </p:spTgt>
                                        </p:tgtEl>
                                        <p:attrNameLst>
                                          <p:attrName>style.visibility</p:attrName>
                                        </p:attrNameLst>
                                      </p:cBhvr>
                                      <p:to>
                                        <p:strVal val="visible"/>
                                      </p:to>
                                    </p:set>
                                    <p:anim to="" calcmode="lin" valueType="num">
                                      <p:cBhvr>
                                        <p:cTn id="7" dur="1" fill="hold"/>
                                        <p:tgtEl>
                                          <p:spTgt spid="41062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ext Placeholder 2"/>
          <p:cNvSpPr>
            <a:spLocks noGrp="1"/>
          </p:cNvSpPr>
          <p:nvPr>
            <p:ph type="body" sz="half" idx="1"/>
          </p:nvPr>
        </p:nvSpPr>
        <p:spPr/>
        <p:txBody>
          <a:bodyPr/>
          <a:lstStyle/>
          <a:p>
            <a:pPr>
              <a:buFont typeface="Wingdings" panose="05000000000000000000" pitchFamily="2" charset="2"/>
              <a:buChar char="Ø"/>
            </a:pPr>
            <a:r>
              <a:rPr lang="en-US" b="1" dirty="0"/>
              <a:t>Low Levels of Curiosity</a:t>
            </a:r>
          </a:p>
          <a:p>
            <a:pPr>
              <a:buFont typeface="Wingdings" panose="05000000000000000000" pitchFamily="2" charset="2"/>
              <a:buChar char="Ø"/>
            </a:pPr>
            <a:r>
              <a:rPr lang="en-US" b="1" dirty="0"/>
              <a:t>Low Interest</a:t>
            </a:r>
          </a:p>
          <a:p>
            <a:pPr>
              <a:buFont typeface="Wingdings" panose="05000000000000000000" pitchFamily="2" charset="2"/>
              <a:buChar char="Ø"/>
            </a:pPr>
            <a:r>
              <a:rPr lang="en-US" b="1" dirty="0"/>
              <a:t>Lack Enjoyment of Learning</a:t>
            </a:r>
          </a:p>
          <a:p>
            <a:pPr>
              <a:buFont typeface="Wingdings" panose="05000000000000000000" pitchFamily="2" charset="2"/>
              <a:buChar char="Ø"/>
            </a:pPr>
            <a:r>
              <a:rPr lang="en-US" b="1" dirty="0"/>
              <a:t>Prefer Less Challenging Tasks</a:t>
            </a:r>
          </a:p>
          <a:p>
            <a:endParaRPr lang="en-US" dirty="0" smtClean="0"/>
          </a:p>
        </p:txBody>
      </p:sp>
      <p:sp>
        <p:nvSpPr>
          <p:cNvPr id="358403" name="Content Placeholder 3"/>
          <p:cNvSpPr>
            <a:spLocks noGrp="1"/>
          </p:cNvSpPr>
          <p:nvPr>
            <p:ph sz="half" idx="2"/>
          </p:nvPr>
        </p:nvSpPr>
        <p:spPr/>
        <p:txBody>
          <a:bodyPr/>
          <a:lstStyle/>
          <a:p>
            <a:pPr>
              <a:buFont typeface="Wingdings" panose="05000000000000000000" pitchFamily="2" charset="2"/>
              <a:buChar char="Ø"/>
            </a:pPr>
            <a:r>
              <a:rPr lang="en-US" b="1" dirty="0"/>
              <a:t>Prefer Cooperative Situations</a:t>
            </a:r>
          </a:p>
          <a:p>
            <a:pPr>
              <a:buFont typeface="Wingdings" panose="05000000000000000000" pitchFamily="2" charset="2"/>
              <a:buChar char="Ø"/>
            </a:pPr>
            <a:r>
              <a:rPr lang="en-US" b="1" dirty="0"/>
              <a:t>Relies on External Reward for Determining Success</a:t>
            </a:r>
          </a:p>
          <a:p>
            <a:pPr>
              <a:buFont typeface="Wingdings" panose="05000000000000000000" pitchFamily="2" charset="2"/>
              <a:buChar char="Ø"/>
            </a:pPr>
            <a:r>
              <a:rPr lang="en-US" b="1" dirty="0"/>
              <a:t>Trouble Determining Relevant Information</a:t>
            </a:r>
          </a:p>
          <a:p>
            <a:pPr>
              <a:buFontTx/>
              <a:buNone/>
            </a:pPr>
            <a:r>
              <a:rPr lang="en-US" sz="1800" b="1" dirty="0"/>
              <a:t>Barkley, R. A. (2006). </a:t>
            </a:r>
            <a:r>
              <a:rPr lang="en-US" sz="1800" b="1" u="sng" dirty="0"/>
              <a:t>Attention-Deficit Hyperactivity Disorder, 3</a:t>
            </a:r>
            <a:r>
              <a:rPr lang="en-US" sz="1800" b="1" u="sng" baseline="30000" dirty="0"/>
              <a:t>rd</a:t>
            </a:r>
            <a:r>
              <a:rPr lang="en-US" sz="1800" b="1" u="sng" dirty="0"/>
              <a:t> Edition</a:t>
            </a:r>
            <a:r>
              <a:rPr lang="en-US" sz="1800" b="1" dirty="0"/>
              <a:t>. New York, Guilford, PP. 79-80, 413.</a:t>
            </a:r>
          </a:p>
          <a:p>
            <a:pPr>
              <a:buFontTx/>
              <a:buNone/>
            </a:pPr>
            <a:endParaRPr lang="en-US" sz="1800" dirty="0"/>
          </a:p>
        </p:txBody>
      </p:sp>
      <p:sp>
        <p:nvSpPr>
          <p:cNvPr id="358404" name="Date Placeholder 4"/>
          <p:cNvSpPr>
            <a:spLocks noGrp="1"/>
          </p:cNvSpPr>
          <p:nvPr>
            <p:ph type="dt" sz="quarter" idx="10"/>
          </p:nvPr>
        </p:nvSpPr>
        <p:spPr>
          <a:noFill/>
        </p:spPr>
        <p:txBody>
          <a:bodyPr/>
          <a:lstStyle/>
          <a:p>
            <a:r>
              <a:rPr lang="en-US" smtClean="0"/>
              <a:t>All Rights Reserved</a:t>
            </a:r>
          </a:p>
        </p:txBody>
      </p:sp>
      <p:sp>
        <p:nvSpPr>
          <p:cNvPr id="358405" name="Footer Placeholder 5"/>
          <p:cNvSpPr>
            <a:spLocks noGrp="1"/>
          </p:cNvSpPr>
          <p:nvPr>
            <p:ph type="ftr" sz="quarter" idx="11"/>
          </p:nvPr>
        </p:nvSpPr>
        <p:spPr>
          <a:noFill/>
        </p:spPr>
        <p:txBody>
          <a:bodyPr/>
          <a:lstStyle/>
          <a:p>
            <a:r>
              <a:rPr lang="en-US" smtClean="0"/>
              <a:t>Kevin T. Blake, Ph.D., P.L.C.</a:t>
            </a:r>
          </a:p>
        </p:txBody>
      </p:sp>
      <p:sp>
        <p:nvSpPr>
          <p:cNvPr id="358406" name="Slide Number Placeholder 6"/>
          <p:cNvSpPr>
            <a:spLocks noGrp="1"/>
          </p:cNvSpPr>
          <p:nvPr>
            <p:ph type="sldNum" sz="quarter" idx="12"/>
          </p:nvPr>
        </p:nvSpPr>
        <p:spPr>
          <a:noFill/>
        </p:spPr>
        <p:txBody>
          <a:bodyPr/>
          <a:lstStyle/>
          <a:p>
            <a:fld id="{076752BB-32AA-4A72-830C-E942516FDD41}" type="slidenum">
              <a:rPr lang="en-US" smtClean="0"/>
              <a:pPr/>
              <a:t>21</a:t>
            </a:fld>
            <a:endParaRPr lang="en-US" smtClean="0"/>
          </a:p>
        </p:txBody>
      </p:sp>
      <p:sp>
        <p:nvSpPr>
          <p:cNvPr id="9" name="Rectangle 2"/>
          <p:cNvSpPr>
            <a:spLocks noGrp="1" noChangeArrowheads="1"/>
          </p:cNvSpPr>
          <p:nvPr>
            <p:ph type="title"/>
          </p:nvPr>
        </p:nvSpPr>
        <p:spPr/>
        <p:txBody>
          <a:bodyPr>
            <a:normAutofit/>
          </a:bodyPr>
          <a:lstStyle/>
          <a:p>
            <a:pPr>
              <a:defRPr/>
            </a:pPr>
            <a:r>
              <a:rPr lang="en-US" b="1" dirty="0" smtClean="0">
                <a:solidFill>
                  <a:srgbClr val="FF0000"/>
                </a:solidFill>
              </a:rPr>
              <a:t>Barkley On Sluggish Cognitive Tempo (SCT)</a:t>
            </a:r>
            <a:endParaRPr lang="en-US" dirty="0">
              <a:solidFill>
                <a:srgbClr val="FF0000"/>
              </a:solidFill>
            </a:endParaRPr>
          </a:p>
        </p:txBody>
      </p:sp>
      <p:pic>
        <p:nvPicPr>
          <p:cNvPr id="358408" name="Picture 4" descr="G1106132"/>
          <p:cNvPicPr>
            <a:picLocks noChangeAspect="1" noChangeArrowheads="1"/>
          </p:cNvPicPr>
          <p:nvPr/>
        </p:nvPicPr>
        <p:blipFill>
          <a:blip r:embed="rId3" cstate="print"/>
          <a:srcRect/>
          <a:stretch>
            <a:fillRect/>
          </a:stretch>
        </p:blipFill>
        <p:spPr bwMode="auto">
          <a:xfrm>
            <a:off x="4419600" y="4953001"/>
            <a:ext cx="2438400" cy="1254125"/>
          </a:xfrm>
          <a:prstGeom prst="rect">
            <a:avLst/>
          </a:prstGeom>
          <a:noFill/>
          <a:ln w="9525">
            <a:noFill/>
            <a:miter lim="800000"/>
            <a:headEnd/>
            <a:tailEnd/>
          </a:ln>
        </p:spPr>
      </p:pic>
    </p:spTree>
    <p:extLst>
      <p:ext uri="{BB962C8B-B14F-4D97-AF65-F5344CB8AC3E}">
        <p14:creationId xmlns:p14="http://schemas.microsoft.com/office/powerpoint/2010/main" val="3697576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defRPr/>
            </a:pPr>
            <a:r>
              <a:rPr lang="en-US" b="1" dirty="0" smtClean="0">
                <a:solidFill>
                  <a:srgbClr val="FF0000"/>
                </a:solidFill>
              </a:rPr>
              <a:t>Barkley On SCT</a:t>
            </a:r>
            <a:endParaRPr lang="en-US" b="1" dirty="0">
              <a:solidFill>
                <a:srgbClr val="FF0000"/>
              </a:solidFill>
            </a:endParaRPr>
          </a:p>
        </p:txBody>
      </p:sp>
      <p:sp>
        <p:nvSpPr>
          <p:cNvPr id="359427" name="Content Placeholder 8"/>
          <p:cNvSpPr>
            <a:spLocks noGrp="1"/>
          </p:cNvSpPr>
          <p:nvPr>
            <p:ph idx="1"/>
          </p:nvPr>
        </p:nvSpPr>
        <p:spPr>
          <a:xfrm>
            <a:off x="1981200" y="1447801"/>
            <a:ext cx="8229600" cy="4449763"/>
          </a:xfrm>
        </p:spPr>
        <p:txBody>
          <a:bodyPr>
            <a:normAutofit lnSpcReduction="10000"/>
          </a:bodyPr>
          <a:lstStyle/>
          <a:p>
            <a:r>
              <a:rPr lang="en-US" sz="2400" b="1" dirty="0"/>
              <a:t>SCT children are more likely to have Mathematics Disorder/Dyscalculia.</a:t>
            </a:r>
          </a:p>
          <a:p>
            <a:r>
              <a:rPr lang="en-US" sz="2400" b="1" dirty="0"/>
              <a:t>SCT children are passive, shy and withdrawn socially and not socially rejected.</a:t>
            </a:r>
          </a:p>
          <a:p>
            <a:r>
              <a:rPr lang="en-US" sz="2400" b="1" dirty="0"/>
              <a:t>They appear to have deficits in social skills.</a:t>
            </a:r>
          </a:p>
          <a:p>
            <a:r>
              <a:rPr lang="en-US" sz="2400" b="1" dirty="0"/>
              <a:t>SCT children do not respond to stimulants.</a:t>
            </a:r>
          </a:p>
          <a:p>
            <a:r>
              <a:rPr lang="en-US" sz="2400" b="1" dirty="0"/>
              <a:t>SCT = Processing Problem/Selective Attention</a:t>
            </a:r>
          </a:p>
          <a:p>
            <a:r>
              <a:rPr lang="en-US" sz="2400" b="1" dirty="0"/>
              <a:t>SCT finish school work…accuracy problem</a:t>
            </a:r>
          </a:p>
          <a:p>
            <a:pPr>
              <a:buFontTx/>
              <a:buNone/>
            </a:pPr>
            <a:r>
              <a:rPr lang="en-US" sz="1800" b="1" dirty="0"/>
              <a:t>Barkley, R.A. (2006). </a:t>
            </a:r>
            <a:r>
              <a:rPr lang="en-US" sz="1800" b="1" u="sng" dirty="0"/>
              <a:t>Attention-Deficit Hyperactivity Disorder, Third Edition</a:t>
            </a:r>
            <a:r>
              <a:rPr lang="en-US" sz="1800" b="1" dirty="0"/>
              <a:t>. New York, NY: Guilford, p. 202.</a:t>
            </a:r>
          </a:p>
          <a:p>
            <a:pPr>
              <a:buFontTx/>
              <a:buNone/>
            </a:pPr>
            <a:r>
              <a:rPr lang="en-US" sz="1800" b="1" dirty="0"/>
              <a:t>Barkley, R.A. (2008). </a:t>
            </a:r>
            <a:r>
              <a:rPr lang="en-US" sz="1800" b="1" u="sng" dirty="0"/>
              <a:t>Advances in ADHD: Theory, Diagnosis and Management</a:t>
            </a:r>
            <a:r>
              <a:rPr lang="en-US" sz="1800" b="1" dirty="0"/>
              <a:t>. J &amp; K Seminars, L.L.C., 1861 </a:t>
            </a:r>
            <a:r>
              <a:rPr lang="en-US" sz="1800" b="1" dirty="0" err="1"/>
              <a:t>Wichersham</a:t>
            </a:r>
            <a:r>
              <a:rPr lang="en-US" sz="1800" b="1" dirty="0"/>
              <a:t> Lane, Lancaster, PA 17603; 800-801-5415; </a:t>
            </a:r>
            <a:r>
              <a:rPr lang="en-US" sz="1800" b="1" dirty="0">
                <a:hlinkClick r:id="rId3"/>
              </a:rPr>
              <a:t>www.jkseminars.com</a:t>
            </a:r>
            <a:r>
              <a:rPr lang="en-US" sz="1800" dirty="0"/>
              <a:t>.</a:t>
            </a:r>
            <a:endParaRPr lang="en-US" sz="1800" b="1" dirty="0"/>
          </a:p>
          <a:p>
            <a:endParaRPr lang="en-US" dirty="0" smtClean="0"/>
          </a:p>
        </p:txBody>
      </p:sp>
      <p:sp>
        <p:nvSpPr>
          <p:cNvPr id="359428" name="Date Placeholder 4"/>
          <p:cNvSpPr>
            <a:spLocks noGrp="1"/>
          </p:cNvSpPr>
          <p:nvPr>
            <p:ph type="dt" sz="quarter" idx="10"/>
          </p:nvPr>
        </p:nvSpPr>
        <p:spPr>
          <a:noFill/>
        </p:spPr>
        <p:txBody>
          <a:bodyPr/>
          <a:lstStyle/>
          <a:p>
            <a:r>
              <a:rPr lang="en-US" smtClean="0"/>
              <a:t>All Rights Reserved</a:t>
            </a:r>
          </a:p>
        </p:txBody>
      </p:sp>
      <p:sp>
        <p:nvSpPr>
          <p:cNvPr id="359429" name="Footer Placeholder 5"/>
          <p:cNvSpPr>
            <a:spLocks noGrp="1"/>
          </p:cNvSpPr>
          <p:nvPr>
            <p:ph type="ftr" sz="quarter" idx="11"/>
          </p:nvPr>
        </p:nvSpPr>
        <p:spPr>
          <a:noFill/>
        </p:spPr>
        <p:txBody>
          <a:bodyPr/>
          <a:lstStyle/>
          <a:p>
            <a:r>
              <a:rPr lang="en-US" smtClean="0"/>
              <a:t>Kevin T. Blake, Ph.D., P.L.C.</a:t>
            </a:r>
          </a:p>
        </p:txBody>
      </p:sp>
      <p:sp>
        <p:nvSpPr>
          <p:cNvPr id="359430" name="Slide Number Placeholder 6"/>
          <p:cNvSpPr>
            <a:spLocks noGrp="1"/>
          </p:cNvSpPr>
          <p:nvPr>
            <p:ph type="sldNum" sz="quarter" idx="12"/>
          </p:nvPr>
        </p:nvSpPr>
        <p:spPr>
          <a:noFill/>
        </p:spPr>
        <p:txBody>
          <a:bodyPr/>
          <a:lstStyle/>
          <a:p>
            <a:fld id="{490681CD-4668-40E0-83A3-0BCE89D6FFA1}" type="slidenum">
              <a:rPr lang="en-US" smtClean="0"/>
              <a:pPr/>
              <a:t>22</a:t>
            </a:fld>
            <a:endParaRPr lang="en-US" smtClean="0"/>
          </a:p>
        </p:txBody>
      </p:sp>
      <p:pic>
        <p:nvPicPr>
          <p:cNvPr id="359431" name="Picture 4" descr="G1106132"/>
          <p:cNvPicPr>
            <a:picLocks noChangeAspect="1" noChangeArrowheads="1"/>
          </p:cNvPicPr>
          <p:nvPr/>
        </p:nvPicPr>
        <p:blipFill>
          <a:blip r:embed="rId4" cstate="print"/>
          <a:srcRect/>
          <a:stretch>
            <a:fillRect/>
          </a:stretch>
        </p:blipFill>
        <p:spPr bwMode="auto">
          <a:xfrm>
            <a:off x="7086600" y="0"/>
            <a:ext cx="3276600" cy="1143000"/>
          </a:xfrm>
          <a:prstGeom prst="rect">
            <a:avLst/>
          </a:prstGeom>
          <a:noFill/>
          <a:ln w="9525">
            <a:noFill/>
            <a:miter lim="800000"/>
            <a:headEnd/>
            <a:tailEnd/>
          </a:ln>
        </p:spPr>
      </p:pic>
    </p:spTree>
    <p:extLst>
      <p:ext uri="{BB962C8B-B14F-4D97-AF65-F5344CB8AC3E}">
        <p14:creationId xmlns:p14="http://schemas.microsoft.com/office/powerpoint/2010/main" val="4185570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4A475F66-2D39-40FB-A17E-40F67360570F}" type="slidenum">
              <a:rPr lang="en-US" altLang="en-US"/>
              <a:pPr/>
              <a:t>23</a:t>
            </a:fld>
            <a:endParaRPr lang="en-US" altLang="en-US"/>
          </a:p>
        </p:txBody>
      </p:sp>
      <p:sp>
        <p:nvSpPr>
          <p:cNvPr id="512002" name="Rectangle 2"/>
          <p:cNvSpPr>
            <a:spLocks noGrp="1" noChangeArrowheads="1"/>
          </p:cNvSpPr>
          <p:nvPr>
            <p:ph type="title"/>
          </p:nvPr>
        </p:nvSpPr>
        <p:spPr/>
        <p:txBody>
          <a:bodyPr>
            <a:normAutofit/>
          </a:bodyPr>
          <a:lstStyle/>
          <a:p>
            <a:r>
              <a:rPr lang="en-US" b="1" dirty="0">
                <a:solidFill>
                  <a:schemeClr val="tx2"/>
                </a:solidFill>
              </a:rPr>
              <a:t>Differing Age of Onset with Inattentive </a:t>
            </a:r>
            <a:r>
              <a:rPr lang="en-US" b="1" dirty="0" smtClean="0">
                <a:solidFill>
                  <a:schemeClr val="tx2"/>
                </a:solidFill>
              </a:rPr>
              <a:t>Type</a:t>
            </a:r>
            <a:endParaRPr lang="en-US" b="1" dirty="0">
              <a:solidFill>
                <a:schemeClr val="tx2"/>
              </a:solidFill>
            </a:endParaRPr>
          </a:p>
        </p:txBody>
      </p:sp>
      <p:sp>
        <p:nvSpPr>
          <p:cNvPr id="512003" name="Rectangle 3"/>
          <p:cNvSpPr>
            <a:spLocks noGrp="1" noChangeArrowheads="1"/>
          </p:cNvSpPr>
          <p:nvPr>
            <p:ph type="body" idx="1"/>
          </p:nvPr>
        </p:nvSpPr>
        <p:spPr/>
        <p:txBody>
          <a:bodyPr/>
          <a:lstStyle/>
          <a:p>
            <a:pPr>
              <a:buFont typeface="Wingdings" panose="05000000000000000000" pitchFamily="2" charset="2"/>
              <a:buChar char="Ø"/>
            </a:pPr>
            <a:r>
              <a:rPr lang="en-US" sz="2600" b="1" dirty="0" err="1"/>
              <a:t>Inattentives</a:t>
            </a:r>
            <a:r>
              <a:rPr lang="en-US" sz="2600" b="1" dirty="0"/>
              <a:t> are referred for treatment later than Combined Types.</a:t>
            </a:r>
          </a:p>
          <a:p>
            <a:pPr>
              <a:buFont typeface="Wingdings" panose="05000000000000000000" pitchFamily="2" charset="2"/>
              <a:buChar char="Ø"/>
            </a:pPr>
            <a:r>
              <a:rPr lang="en-US" sz="2600" b="1" dirty="0"/>
              <a:t>In the DSM-IV field trial 100% of the </a:t>
            </a:r>
            <a:r>
              <a:rPr lang="en-US" sz="2600" b="1" dirty="0" err="1"/>
              <a:t>Inattentives</a:t>
            </a:r>
            <a:r>
              <a:rPr lang="en-US" sz="2600" b="1" dirty="0"/>
              <a:t> first manifested the disorder between ages 12 and 14.</a:t>
            </a:r>
          </a:p>
          <a:p>
            <a:pPr>
              <a:buFont typeface="Wingdings" panose="05000000000000000000" pitchFamily="2" charset="2"/>
              <a:buChar char="Ø"/>
            </a:pPr>
            <a:r>
              <a:rPr lang="en-US" sz="2600" b="1" dirty="0"/>
              <a:t>This suggests a different age of onset than the Combined Type.</a:t>
            </a:r>
          </a:p>
          <a:p>
            <a:pPr>
              <a:buFontTx/>
              <a:buNone/>
            </a:pPr>
            <a:r>
              <a:rPr lang="en-US" sz="1400" dirty="0"/>
              <a:t>	</a:t>
            </a:r>
            <a:r>
              <a:rPr lang="en-US" sz="1800" b="1" dirty="0"/>
              <a:t>Barkley, R.A. (1998A). </a:t>
            </a:r>
            <a:r>
              <a:rPr lang="en-US" sz="1800" b="1" u="sng" dirty="0"/>
              <a:t>ADHD In Children, Adolescents, and Adults:  </a:t>
            </a:r>
            <a:r>
              <a:rPr lang="en-US" sz="1800" b="1" u="sng" dirty="0" err="1" smtClean="0"/>
              <a:t>Diagnosis,Assessment</a:t>
            </a:r>
            <a:r>
              <a:rPr lang="en-US" sz="1800" b="1" u="sng" dirty="0" smtClean="0"/>
              <a:t> </a:t>
            </a:r>
            <a:r>
              <a:rPr lang="en-US" sz="1800" b="1" u="sng" dirty="0"/>
              <a:t>and Treatment.</a:t>
            </a:r>
            <a:r>
              <a:rPr lang="en-US" sz="1800" b="1" dirty="0"/>
              <a:t> </a:t>
            </a:r>
            <a:r>
              <a:rPr lang="en-US" sz="1800" b="1" dirty="0" smtClean="0"/>
              <a:t>	New </a:t>
            </a:r>
            <a:r>
              <a:rPr lang="en-US" sz="1800" b="1" dirty="0"/>
              <a:t>England Educational Institute, Cape Cod </a:t>
            </a:r>
            <a:r>
              <a:rPr lang="en-US" sz="1800" b="1" dirty="0" smtClean="0"/>
              <a:t>Symposium</a:t>
            </a:r>
            <a:r>
              <a:rPr lang="en-US" sz="1800" b="1" dirty="0"/>
              <a:t>, August, Pittsfield, MA. </a:t>
            </a:r>
          </a:p>
        </p:txBody>
      </p:sp>
      <p:pic>
        <p:nvPicPr>
          <p:cNvPr id="7" name="Picture 4" descr="G1106132"/>
          <p:cNvPicPr>
            <a:picLocks noChangeAspect="1" noChangeArrowheads="1"/>
          </p:cNvPicPr>
          <p:nvPr/>
        </p:nvPicPr>
        <p:blipFill>
          <a:blip r:embed="rId3" cstate="print"/>
          <a:srcRect/>
          <a:stretch>
            <a:fillRect/>
          </a:stretch>
        </p:blipFill>
        <p:spPr bwMode="auto">
          <a:xfrm>
            <a:off x="4343400" y="5257801"/>
            <a:ext cx="3505201" cy="949325"/>
          </a:xfrm>
          <a:prstGeom prst="rect">
            <a:avLst/>
          </a:prstGeom>
          <a:noFill/>
          <a:ln w="9525">
            <a:noFill/>
            <a:miter lim="800000"/>
            <a:headEnd/>
            <a:tailEnd/>
          </a:ln>
        </p:spPr>
      </p:pic>
    </p:spTree>
    <p:extLst>
      <p:ext uri="{BB962C8B-B14F-4D97-AF65-F5344CB8AC3E}">
        <p14:creationId xmlns:p14="http://schemas.microsoft.com/office/powerpoint/2010/main" val="388071129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anim calcmode="lin" valueType="num">
                                      <p:cBhvr additive="base">
                                        <p:cTn id="7" dur="500" fill="hold"/>
                                        <p:tgtEl>
                                          <p:spTgt spid="512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0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12003">
                                            <p:txEl>
                                              <p:pRg st="1" end="1"/>
                                            </p:txEl>
                                          </p:spTgt>
                                        </p:tgtEl>
                                        <p:attrNameLst>
                                          <p:attrName>style.visibility</p:attrName>
                                        </p:attrNameLst>
                                      </p:cBhvr>
                                      <p:to>
                                        <p:strVal val="visible"/>
                                      </p:to>
                                    </p:set>
                                    <p:anim calcmode="lin" valueType="num">
                                      <p:cBhvr additive="base">
                                        <p:cTn id="13" dur="500" fill="hold"/>
                                        <p:tgtEl>
                                          <p:spTgt spid="5120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0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12003">
                                            <p:txEl>
                                              <p:pRg st="2" end="2"/>
                                            </p:txEl>
                                          </p:spTgt>
                                        </p:tgtEl>
                                        <p:attrNameLst>
                                          <p:attrName>style.visibility</p:attrName>
                                        </p:attrNameLst>
                                      </p:cBhvr>
                                      <p:to>
                                        <p:strVal val="visible"/>
                                      </p:to>
                                    </p:set>
                                    <p:anim calcmode="lin" valueType="num">
                                      <p:cBhvr additive="base">
                                        <p:cTn id="19" dur="500" fill="hold"/>
                                        <p:tgtEl>
                                          <p:spTgt spid="5120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0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512003">
                                            <p:txEl>
                                              <p:pRg st="3" end="3"/>
                                            </p:txEl>
                                          </p:spTgt>
                                        </p:tgtEl>
                                        <p:attrNameLst>
                                          <p:attrName>style.visibility</p:attrName>
                                        </p:attrNameLst>
                                      </p:cBhvr>
                                      <p:to>
                                        <p:strVal val="visible"/>
                                      </p:to>
                                    </p:set>
                                    <p:anim calcmode="lin" valueType="num">
                                      <p:cBhvr additive="base">
                                        <p:cTn id="25" dur="500" fill="hold"/>
                                        <p:tgtEl>
                                          <p:spTgt spid="5120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0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F628FF0D-AAE0-4ABD-B342-32AE27A45E18}" type="slidenum">
              <a:rPr lang="en-US" altLang="en-US"/>
              <a:pPr/>
              <a:t>24</a:t>
            </a:fld>
            <a:endParaRPr lang="en-US" altLang="en-US"/>
          </a:p>
        </p:txBody>
      </p:sp>
      <p:sp>
        <p:nvSpPr>
          <p:cNvPr id="526338" name="Rectangle 1026"/>
          <p:cNvSpPr>
            <a:spLocks noGrp="1" noChangeArrowheads="1"/>
          </p:cNvSpPr>
          <p:nvPr>
            <p:ph type="title"/>
          </p:nvPr>
        </p:nvSpPr>
        <p:spPr/>
        <p:txBody>
          <a:bodyPr/>
          <a:lstStyle/>
          <a:p>
            <a:r>
              <a:rPr lang="en-US" b="1" dirty="0">
                <a:solidFill>
                  <a:schemeClr val="tx2"/>
                </a:solidFill>
              </a:rPr>
              <a:t>Prevalence of the Inattentive Type</a:t>
            </a:r>
          </a:p>
        </p:txBody>
      </p:sp>
      <p:sp>
        <p:nvSpPr>
          <p:cNvPr id="526339" name="Rectangle 1027"/>
          <p:cNvSpPr>
            <a:spLocks noGrp="1" noChangeArrowheads="1"/>
          </p:cNvSpPr>
          <p:nvPr>
            <p:ph type="body" idx="1"/>
          </p:nvPr>
        </p:nvSpPr>
        <p:spPr/>
        <p:txBody>
          <a:bodyPr/>
          <a:lstStyle/>
          <a:p>
            <a:pPr>
              <a:buFont typeface="Wingdings" panose="05000000000000000000" pitchFamily="2" charset="2"/>
              <a:buChar char="Ø"/>
            </a:pPr>
            <a:r>
              <a:rPr lang="en-US" b="1" dirty="0"/>
              <a:t>Barkley indicated 4.5% of the adult population has the Inattentive Type.</a:t>
            </a:r>
          </a:p>
          <a:p>
            <a:pPr>
              <a:buFontTx/>
              <a:buNone/>
            </a:pPr>
            <a:r>
              <a:rPr lang="en-US" dirty="0"/>
              <a:t>	</a:t>
            </a:r>
            <a:r>
              <a:rPr lang="en-US" sz="1800" b="1" dirty="0"/>
              <a:t>Barkley, R.A. (1998). </a:t>
            </a:r>
            <a:r>
              <a:rPr lang="en-US" sz="1800" b="1" u="sng" dirty="0"/>
              <a:t>ADHD in Children, Adolescents, and Adults: Diagnosis, </a:t>
            </a:r>
            <a:r>
              <a:rPr lang="en-US" sz="1800" b="1" u="sng" dirty="0" smtClean="0"/>
              <a:t>Assessment</a:t>
            </a:r>
            <a:r>
              <a:rPr lang="en-US" sz="1800" b="1" u="sng" dirty="0"/>
              <a:t>, and Treatment</a:t>
            </a:r>
            <a:r>
              <a:rPr lang="en-US" sz="1800" b="1" dirty="0"/>
              <a:t>. </a:t>
            </a:r>
            <a:r>
              <a:rPr lang="en-US" sz="1800" b="1" dirty="0" smtClean="0"/>
              <a:t>	New </a:t>
            </a:r>
            <a:r>
              <a:rPr lang="en-US" sz="1800" b="1" dirty="0"/>
              <a:t>England Educational Institute, Cape Cod </a:t>
            </a:r>
            <a:r>
              <a:rPr lang="en-US" sz="1800" b="1" dirty="0" smtClean="0"/>
              <a:t>Symposium</a:t>
            </a:r>
            <a:r>
              <a:rPr lang="en-US" sz="1800" b="1" dirty="0"/>
              <a:t>, August, Pittsfield, MA.</a:t>
            </a:r>
          </a:p>
          <a:p>
            <a:pPr>
              <a:buFont typeface="Wingdings" panose="05000000000000000000" pitchFamily="2" charset="2"/>
              <a:buChar char="Ø"/>
            </a:pPr>
            <a:r>
              <a:rPr lang="en-US" b="1" dirty="0"/>
              <a:t>However, he said 1.3% meet DSM-IV Criteria</a:t>
            </a:r>
          </a:p>
          <a:p>
            <a:pPr>
              <a:buFontTx/>
              <a:buNone/>
            </a:pPr>
            <a:r>
              <a:rPr lang="en-US" dirty="0"/>
              <a:t>	</a:t>
            </a:r>
            <a:r>
              <a:rPr lang="en-US" sz="1800" b="1" dirty="0"/>
              <a:t>Barkley, R.A. (1998). </a:t>
            </a:r>
            <a:r>
              <a:rPr lang="en-US" sz="1800" b="1" u="sng" dirty="0"/>
              <a:t>ADHD in Children ,Adolescents, and Adults: Diagnosis, </a:t>
            </a:r>
            <a:r>
              <a:rPr lang="en-US" sz="1800" b="1" u="sng" dirty="0" smtClean="0"/>
              <a:t>Assessment</a:t>
            </a:r>
            <a:r>
              <a:rPr lang="en-US" sz="1800" b="1" u="sng" dirty="0"/>
              <a:t>, and Treatment</a:t>
            </a:r>
            <a:r>
              <a:rPr lang="en-US" sz="1800" b="1" dirty="0"/>
              <a:t>. </a:t>
            </a:r>
            <a:r>
              <a:rPr lang="en-US" sz="1800" b="1" dirty="0" smtClean="0"/>
              <a:t>	New </a:t>
            </a:r>
            <a:r>
              <a:rPr lang="en-US" sz="1800" b="1" dirty="0"/>
              <a:t>England Educational Institute, Cape Cod </a:t>
            </a:r>
            <a:r>
              <a:rPr lang="en-US" sz="1800" b="1" dirty="0" smtClean="0"/>
              <a:t>Symposium</a:t>
            </a:r>
            <a:r>
              <a:rPr lang="en-US" sz="1800" b="1" dirty="0"/>
              <a:t>, August, Pittsfield, MA.</a:t>
            </a:r>
          </a:p>
          <a:p>
            <a:pPr>
              <a:buFontTx/>
              <a:buNone/>
            </a:pPr>
            <a:endParaRPr lang="en-US" dirty="0"/>
          </a:p>
        </p:txBody>
      </p:sp>
      <p:pic>
        <p:nvPicPr>
          <p:cNvPr id="7" name="Picture 4" descr="G1106132"/>
          <p:cNvPicPr>
            <a:picLocks noChangeAspect="1" noChangeArrowheads="1"/>
          </p:cNvPicPr>
          <p:nvPr/>
        </p:nvPicPr>
        <p:blipFill>
          <a:blip r:embed="rId3" cstate="print"/>
          <a:srcRect/>
          <a:stretch>
            <a:fillRect/>
          </a:stretch>
        </p:blipFill>
        <p:spPr bwMode="auto">
          <a:xfrm>
            <a:off x="4343400" y="4962618"/>
            <a:ext cx="3581401" cy="1214346"/>
          </a:xfrm>
          <a:prstGeom prst="rect">
            <a:avLst/>
          </a:prstGeom>
          <a:noFill/>
          <a:ln w="9525">
            <a:noFill/>
            <a:miter lim="800000"/>
            <a:headEnd/>
            <a:tailEnd/>
          </a:ln>
        </p:spPr>
      </p:pic>
    </p:spTree>
    <p:extLst>
      <p:ext uri="{BB962C8B-B14F-4D97-AF65-F5344CB8AC3E}">
        <p14:creationId xmlns:p14="http://schemas.microsoft.com/office/powerpoint/2010/main" val="7513703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26339">
                                            <p:txEl>
                                              <p:pRg st="0" end="0"/>
                                            </p:txEl>
                                          </p:spTgt>
                                        </p:tgtEl>
                                        <p:attrNameLst>
                                          <p:attrName>style.visibility</p:attrName>
                                        </p:attrNameLst>
                                      </p:cBhvr>
                                      <p:to>
                                        <p:strVal val="visible"/>
                                      </p:to>
                                    </p:set>
                                    <p:anim to="" calcmode="lin" valueType="num">
                                      <p:cBhvr>
                                        <p:cTn id="7" dur="1" fill="hold"/>
                                        <p:tgtEl>
                                          <p:spTgt spid="52633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26339">
                                            <p:txEl>
                                              <p:pRg st="1" end="1"/>
                                            </p:txEl>
                                          </p:spTgt>
                                        </p:tgtEl>
                                        <p:attrNameLst>
                                          <p:attrName>style.visibility</p:attrName>
                                        </p:attrNameLst>
                                      </p:cBhvr>
                                      <p:to>
                                        <p:strVal val="visible"/>
                                      </p:to>
                                    </p:set>
                                    <p:anim to="" calcmode="lin" valueType="num">
                                      <p:cBhvr>
                                        <p:cTn id="12" dur="1" fill="hold"/>
                                        <p:tgtEl>
                                          <p:spTgt spid="52633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26339">
                                            <p:txEl>
                                              <p:pRg st="2" end="2"/>
                                            </p:txEl>
                                          </p:spTgt>
                                        </p:tgtEl>
                                        <p:attrNameLst>
                                          <p:attrName>style.visibility</p:attrName>
                                        </p:attrNameLst>
                                      </p:cBhvr>
                                      <p:to>
                                        <p:strVal val="visible"/>
                                      </p:to>
                                    </p:set>
                                    <p:anim to="" calcmode="lin" valueType="num">
                                      <p:cBhvr>
                                        <p:cTn id="17" dur="1" fill="hold"/>
                                        <p:tgtEl>
                                          <p:spTgt spid="52633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526339">
                                            <p:txEl>
                                              <p:pRg st="3" end="3"/>
                                            </p:txEl>
                                          </p:spTgt>
                                        </p:tgtEl>
                                        <p:attrNameLst>
                                          <p:attrName>style.visibility</p:attrName>
                                        </p:attrNameLst>
                                      </p:cBhvr>
                                      <p:to>
                                        <p:strVal val="visible"/>
                                      </p:to>
                                    </p:set>
                                    <p:anim to="" calcmode="lin" valueType="num">
                                      <p:cBhvr>
                                        <p:cTn id="22" dur="1" fill="hold"/>
                                        <p:tgtEl>
                                          <p:spTgt spid="52633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94E7D40C-572F-41DD-B1E7-D53FBF8FDE86}" type="slidenum">
              <a:rPr lang="en-US" altLang="en-US"/>
              <a:pPr/>
              <a:t>25</a:t>
            </a:fld>
            <a:endParaRPr lang="en-US" altLang="en-US"/>
          </a:p>
        </p:txBody>
      </p:sp>
      <p:sp>
        <p:nvSpPr>
          <p:cNvPr id="530434" name="Rectangle 2"/>
          <p:cNvSpPr>
            <a:spLocks noGrp="1" noChangeArrowheads="1"/>
          </p:cNvSpPr>
          <p:nvPr>
            <p:ph type="title"/>
          </p:nvPr>
        </p:nvSpPr>
        <p:spPr/>
        <p:txBody>
          <a:bodyPr>
            <a:normAutofit/>
          </a:bodyPr>
          <a:lstStyle/>
          <a:p>
            <a:r>
              <a:rPr lang="en-US" b="1" dirty="0">
                <a:solidFill>
                  <a:schemeClr val="tx2"/>
                </a:solidFill>
              </a:rPr>
              <a:t>Gender Ratio and the Inattentive Type</a:t>
            </a:r>
          </a:p>
        </p:txBody>
      </p:sp>
      <p:sp>
        <p:nvSpPr>
          <p:cNvPr id="530435" name="Rectangle 3"/>
          <p:cNvSpPr>
            <a:spLocks noGrp="1" noChangeArrowheads="1"/>
          </p:cNvSpPr>
          <p:nvPr>
            <p:ph type="body" idx="1"/>
          </p:nvPr>
        </p:nvSpPr>
        <p:spPr/>
        <p:txBody>
          <a:bodyPr/>
          <a:lstStyle/>
          <a:p>
            <a:pPr>
              <a:buFont typeface="Wingdings" panose="05000000000000000000" pitchFamily="2" charset="2"/>
              <a:buChar char="Ø"/>
            </a:pPr>
            <a:r>
              <a:rPr lang="en-US" b="1" dirty="0" err="1"/>
              <a:t>Solanto</a:t>
            </a:r>
            <a:r>
              <a:rPr lang="en-US" b="1" dirty="0"/>
              <a:t> indicated the ratio is 2:1 in favor of males.</a:t>
            </a:r>
          </a:p>
          <a:p>
            <a:pPr>
              <a:buFont typeface="Wingdings" panose="05000000000000000000" pitchFamily="2" charset="2"/>
              <a:buChar char="Ø"/>
            </a:pPr>
            <a:r>
              <a:rPr lang="en-US" b="1" dirty="0"/>
              <a:t>She also stated it is more likely for females to have the Inattentive Type.</a:t>
            </a:r>
          </a:p>
          <a:p>
            <a:pPr>
              <a:buFontTx/>
              <a:buNone/>
            </a:pPr>
            <a:r>
              <a:rPr lang="en-US" sz="1800" b="1" dirty="0" err="1"/>
              <a:t>Solanto</a:t>
            </a:r>
            <a:r>
              <a:rPr lang="en-US" sz="1800" b="1" dirty="0"/>
              <a:t>, M.V. (2002). Overlooked and Undertreated? Inattentive AD/HD. </a:t>
            </a:r>
            <a:r>
              <a:rPr lang="en-US" sz="1800" b="1" u="sng" dirty="0"/>
              <a:t>Attention!</a:t>
            </a:r>
            <a:r>
              <a:rPr lang="en-US" sz="1800" b="1" dirty="0"/>
              <a:t>, </a:t>
            </a:r>
            <a:r>
              <a:rPr lang="en-US" sz="1800" b="1" u="sng" dirty="0"/>
              <a:t>9</a:t>
            </a:r>
            <a:r>
              <a:rPr lang="en-US" sz="1800" b="1" dirty="0"/>
              <a:t> (1), pp. 28-31.</a:t>
            </a:r>
          </a:p>
        </p:txBody>
      </p:sp>
      <p:pic>
        <p:nvPicPr>
          <p:cNvPr id="7" name="Picture 4" descr="G1106132"/>
          <p:cNvPicPr>
            <a:picLocks noChangeAspect="1" noChangeArrowheads="1"/>
          </p:cNvPicPr>
          <p:nvPr/>
        </p:nvPicPr>
        <p:blipFill>
          <a:blip r:embed="rId3" cstate="print"/>
          <a:srcRect/>
          <a:stretch>
            <a:fillRect/>
          </a:stretch>
        </p:blipFill>
        <p:spPr bwMode="auto">
          <a:xfrm>
            <a:off x="3962401" y="4724401"/>
            <a:ext cx="4672013" cy="1482725"/>
          </a:xfrm>
          <a:prstGeom prst="rect">
            <a:avLst/>
          </a:prstGeom>
          <a:noFill/>
          <a:ln w="9525">
            <a:noFill/>
            <a:miter lim="800000"/>
            <a:headEnd/>
            <a:tailEnd/>
          </a:ln>
        </p:spPr>
      </p:pic>
    </p:spTree>
    <p:extLst>
      <p:ext uri="{BB962C8B-B14F-4D97-AF65-F5344CB8AC3E}">
        <p14:creationId xmlns:p14="http://schemas.microsoft.com/office/powerpoint/2010/main" val="23951585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30435">
                                            <p:txEl>
                                              <p:pRg st="0" end="0"/>
                                            </p:txEl>
                                          </p:spTgt>
                                        </p:tgtEl>
                                        <p:attrNameLst>
                                          <p:attrName>style.visibility</p:attrName>
                                        </p:attrNameLst>
                                      </p:cBhvr>
                                      <p:to>
                                        <p:strVal val="visible"/>
                                      </p:to>
                                    </p:set>
                                    <p:anim to="" calcmode="lin" valueType="num">
                                      <p:cBhvr>
                                        <p:cTn id="7" dur="1" fill="hold"/>
                                        <p:tgtEl>
                                          <p:spTgt spid="53043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30435">
                                            <p:txEl>
                                              <p:pRg st="1" end="1"/>
                                            </p:txEl>
                                          </p:spTgt>
                                        </p:tgtEl>
                                        <p:attrNameLst>
                                          <p:attrName>style.visibility</p:attrName>
                                        </p:attrNameLst>
                                      </p:cBhvr>
                                      <p:to>
                                        <p:strVal val="visible"/>
                                      </p:to>
                                    </p:set>
                                    <p:anim to="" calcmode="lin" valueType="num">
                                      <p:cBhvr>
                                        <p:cTn id="12" dur="1" fill="hold"/>
                                        <p:tgtEl>
                                          <p:spTgt spid="53043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30435">
                                            <p:txEl>
                                              <p:pRg st="2" end="2"/>
                                            </p:txEl>
                                          </p:spTgt>
                                        </p:tgtEl>
                                        <p:attrNameLst>
                                          <p:attrName>style.visibility</p:attrName>
                                        </p:attrNameLst>
                                      </p:cBhvr>
                                      <p:to>
                                        <p:strVal val="visible"/>
                                      </p:to>
                                    </p:set>
                                    <p:anim to="" calcmode="lin" valueType="num">
                                      <p:cBhvr>
                                        <p:cTn id="17" dur="1" fill="hold"/>
                                        <p:tgtEl>
                                          <p:spTgt spid="53043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Causes of SCT</a:t>
            </a:r>
            <a:endParaRPr lang="en-US" b="1" dirty="0">
              <a:solidFill>
                <a:srgbClr val="0070C0"/>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b="1" dirty="0" smtClean="0"/>
              <a:t>Currently the causes of SCT are not known. However, we do know:</a:t>
            </a:r>
          </a:p>
          <a:p>
            <a:pPr lvl="1">
              <a:buFont typeface="Wingdings" panose="05000000000000000000" pitchFamily="2" charset="2"/>
              <a:buChar char="Ø"/>
            </a:pPr>
            <a:r>
              <a:rPr lang="en-US" b="1" dirty="0" smtClean="0"/>
              <a:t>SCT is more common in children with low SES parents who have less education and lower levels of employment.</a:t>
            </a:r>
          </a:p>
          <a:p>
            <a:pPr lvl="1">
              <a:buFont typeface="Wingdings" panose="05000000000000000000" pitchFamily="2" charset="2"/>
              <a:buChar char="Ø"/>
            </a:pPr>
            <a:r>
              <a:rPr lang="en-US" b="1" dirty="0" smtClean="0"/>
              <a:t>SCT may be caused in some children who have been treated for childhood leukemia. It is due to the chemotherapy and radiation, not the leukemia.</a:t>
            </a:r>
            <a:endParaRPr lang="en-US" sz="1800" b="1" dirty="0"/>
          </a:p>
          <a:p>
            <a:pPr marL="457200" lvl="1" indent="0">
              <a:buNone/>
            </a:pPr>
            <a:r>
              <a:rPr lang="en-US" sz="1800" b="1" dirty="0" smtClean="0"/>
              <a:t>Barkley</a:t>
            </a:r>
            <a:r>
              <a:rPr lang="en-US" sz="1800" b="1" dirty="0"/>
              <a:t>, R. A. (November 9, 2012). </a:t>
            </a:r>
            <a:r>
              <a:rPr lang="en-US" sz="1800" b="1" u="sng" dirty="0"/>
              <a:t>The Other Attention Disorder: Sluggish Cognitive Tempo (ADD/SCT) </a:t>
            </a:r>
            <a:r>
              <a:rPr lang="en-US" sz="1800" b="1" dirty="0" smtClean="0"/>
              <a:t>	</a:t>
            </a:r>
            <a:r>
              <a:rPr lang="en-US" sz="1800" b="1" u="sng" dirty="0" smtClean="0"/>
              <a:t>Vs. ADHD</a:t>
            </a:r>
            <a:r>
              <a:rPr lang="en-US" sz="1800" b="1" u="sng" dirty="0"/>
              <a:t>– Impairment and Management</a:t>
            </a:r>
            <a:r>
              <a:rPr lang="en-US" sz="1800" b="1" dirty="0"/>
              <a:t>. Paper presented at the 24</a:t>
            </a:r>
            <a:r>
              <a:rPr lang="en-US" sz="1800" b="1" baseline="30000" dirty="0"/>
              <a:t>th</a:t>
            </a:r>
            <a:r>
              <a:rPr lang="en-US" sz="1800" b="1" dirty="0"/>
              <a:t> Annual CHADD International 	Conference on ADHD, Burlingame, CA, November 8 – 10, 2012.  </a:t>
            </a:r>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26</a:t>
            </a:fld>
            <a:endParaRPr lang="en-US"/>
          </a:p>
        </p:txBody>
      </p:sp>
    </p:spTree>
    <p:extLst>
      <p:ext uri="{BB962C8B-B14F-4D97-AF65-F5344CB8AC3E}">
        <p14:creationId xmlns:p14="http://schemas.microsoft.com/office/powerpoint/2010/main" val="1661035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The Two Dimensions of SCT</a:t>
            </a:r>
            <a:endParaRPr lang="en-US" b="1" dirty="0">
              <a:solidFill>
                <a:srgbClr val="0070C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b="1" dirty="0" smtClean="0"/>
              <a:t>Sluggishness/Lethargy</a:t>
            </a:r>
          </a:p>
          <a:p>
            <a:pPr>
              <a:buFont typeface="Wingdings" panose="05000000000000000000" pitchFamily="2" charset="2"/>
              <a:buChar char="Ø"/>
            </a:pPr>
            <a:r>
              <a:rPr lang="en-US" b="1" dirty="0" smtClean="0"/>
              <a:t>Daydreaming</a:t>
            </a:r>
          </a:p>
          <a:p>
            <a:pPr lvl="1">
              <a:buFont typeface="Wingdings" panose="05000000000000000000" pitchFamily="2" charset="2"/>
              <a:buChar char="Ø"/>
            </a:pPr>
            <a:r>
              <a:rPr lang="en-US" b="1" dirty="0" smtClean="0"/>
              <a:t>These are correlated to each other .40 to .50</a:t>
            </a:r>
          </a:p>
          <a:p>
            <a:pPr>
              <a:buFont typeface="Wingdings" panose="05000000000000000000" pitchFamily="2" charset="2"/>
              <a:buChar char="Ø"/>
            </a:pPr>
            <a:r>
              <a:rPr lang="en-US" b="1" dirty="0" smtClean="0"/>
              <a:t>SCT is as common in males as in females</a:t>
            </a:r>
          </a:p>
          <a:p>
            <a:pPr>
              <a:buFont typeface="Wingdings" panose="05000000000000000000" pitchFamily="2" charset="2"/>
              <a:buChar char="Ø"/>
            </a:pPr>
            <a:r>
              <a:rPr lang="en-US" b="1" dirty="0" smtClean="0"/>
              <a:t>Symptoms and severity are stable throughout life. Prevalence in children 4.7%; in adults 5.1%</a:t>
            </a:r>
          </a:p>
          <a:p>
            <a:pPr>
              <a:buNone/>
            </a:pPr>
            <a:endParaRPr lang="en-US" b="1" dirty="0" smtClean="0"/>
          </a:p>
          <a:p>
            <a:pPr>
              <a:buNone/>
            </a:pPr>
            <a:r>
              <a:rPr lang="en-US" sz="1800" b="1" dirty="0"/>
              <a:t>Barkley, R. A. (November 9, 2012). </a:t>
            </a:r>
            <a:r>
              <a:rPr lang="en-US" sz="1800" b="1" u="sng" dirty="0"/>
              <a:t>The Other Attention Disorder: Sluggish Cognitive Tempo (ADD/SCT) Vs. ADHD– Impairment, and Management</a:t>
            </a:r>
            <a:r>
              <a:rPr lang="en-US" sz="1800" b="1" dirty="0"/>
              <a:t>. Paper presented at the 24</a:t>
            </a:r>
            <a:r>
              <a:rPr lang="en-US" sz="1800" b="1" baseline="30000" dirty="0"/>
              <a:t>th</a:t>
            </a:r>
            <a:r>
              <a:rPr lang="en-US" sz="1800" b="1" dirty="0"/>
              <a:t> Annual CHADD International Conference on ADHD, Burlingame, CA, November 8 – 10, 2012.  </a:t>
            </a:r>
          </a:p>
          <a:p>
            <a:pPr>
              <a:buNone/>
            </a:pPr>
            <a:endParaRPr lang="en-US" sz="1800"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27</a:t>
            </a:fld>
            <a:endParaRPr lang="en-US"/>
          </a:p>
        </p:txBody>
      </p:sp>
    </p:spTree>
    <p:extLst>
      <p:ext uri="{BB962C8B-B14F-4D97-AF65-F5344CB8AC3E}">
        <p14:creationId xmlns:p14="http://schemas.microsoft.com/office/powerpoint/2010/main" val="3179995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SCT Age of Onset</a:t>
            </a:r>
            <a:endParaRPr lang="en-US" b="1" dirty="0">
              <a:solidFill>
                <a:srgbClr val="0070C0"/>
              </a:solidFill>
            </a:endParaRPr>
          </a:p>
        </p:txBody>
      </p:sp>
      <p:sp>
        <p:nvSpPr>
          <p:cNvPr id="3" name="Content Placeholder 2"/>
          <p:cNvSpPr>
            <a:spLocks noGrp="1"/>
          </p:cNvSpPr>
          <p:nvPr>
            <p:ph idx="1"/>
          </p:nvPr>
        </p:nvSpPr>
        <p:spPr/>
        <p:txBody>
          <a:bodyPr/>
          <a:lstStyle/>
          <a:p>
            <a:pPr>
              <a:buNone/>
            </a:pPr>
            <a:r>
              <a:rPr lang="en-US" b="1" dirty="0" smtClean="0"/>
              <a:t>	</a:t>
            </a:r>
          </a:p>
          <a:p>
            <a:pPr>
              <a:buNone/>
            </a:pPr>
            <a:r>
              <a:rPr lang="en-US" b="1" dirty="0" smtClean="0"/>
              <a:t>	The average age of onset for SCT is 8 to 10 years old. Two to 3 years older than those with AD/HD.</a:t>
            </a:r>
          </a:p>
          <a:p>
            <a:pPr>
              <a:buNone/>
            </a:pPr>
            <a:endParaRPr lang="en-US" b="1" dirty="0" smtClean="0"/>
          </a:p>
          <a:p>
            <a:pPr>
              <a:buNone/>
            </a:pPr>
            <a:r>
              <a:rPr lang="en-US" sz="1800" b="1" dirty="0"/>
              <a:t>    </a:t>
            </a:r>
            <a:r>
              <a:rPr lang="en-US" sz="1800" b="1" dirty="0" smtClean="0"/>
              <a:t>Barkley</a:t>
            </a:r>
            <a:r>
              <a:rPr lang="en-US" sz="1800" b="1" dirty="0"/>
              <a:t>, R. A. (November 9, 2012). </a:t>
            </a:r>
            <a:r>
              <a:rPr lang="en-US" sz="1800" b="1" u="sng" dirty="0"/>
              <a:t>The Other Attention Disorder: Sluggish Cognitive Tempo (ADD/SCT) Vs. </a:t>
            </a:r>
            <a:r>
              <a:rPr lang="en-US" sz="1800" b="1" dirty="0" smtClean="0"/>
              <a:t>	</a:t>
            </a:r>
            <a:r>
              <a:rPr lang="en-US" sz="1800" b="1" u="sng" dirty="0" smtClean="0"/>
              <a:t>ADHD</a:t>
            </a:r>
            <a:r>
              <a:rPr lang="en-US" sz="1800" b="1" u="sng" dirty="0"/>
              <a:t>– Impairment and Management</a:t>
            </a:r>
            <a:r>
              <a:rPr lang="en-US" sz="1800" b="1" dirty="0"/>
              <a:t>. Paper presented at the 24</a:t>
            </a:r>
            <a:r>
              <a:rPr lang="en-US" sz="1800" b="1" baseline="30000" dirty="0"/>
              <a:t>th</a:t>
            </a:r>
            <a:r>
              <a:rPr lang="en-US" sz="1800" b="1" dirty="0"/>
              <a:t> Annual CHADD International </a:t>
            </a:r>
            <a:r>
              <a:rPr lang="en-US" sz="1800" b="1" dirty="0" smtClean="0"/>
              <a:t>	Conference </a:t>
            </a:r>
            <a:r>
              <a:rPr lang="en-US" sz="1800" b="1" dirty="0"/>
              <a:t>on ADHD, Burlingame, CA, November 8 – 10, 2012.  </a:t>
            </a:r>
          </a:p>
          <a:p>
            <a:pPr>
              <a:buNone/>
            </a:pPr>
            <a:endParaRPr lang="en-US" sz="1800"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28</a:t>
            </a:fld>
            <a:endParaRPr lang="en-US"/>
          </a:p>
        </p:txBody>
      </p:sp>
    </p:spTree>
    <p:extLst>
      <p:ext uri="{BB962C8B-B14F-4D97-AF65-F5344CB8AC3E}">
        <p14:creationId xmlns:p14="http://schemas.microsoft.com/office/powerpoint/2010/main" val="1735304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Processing Speed: SCT Vs ADHD</a:t>
            </a:r>
            <a:endParaRPr lang="en-US" b="1" dirty="0">
              <a:solidFill>
                <a:srgbClr val="0070C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b="1" dirty="0" smtClean="0"/>
              <a:t>The processing speed difficulties for those with SCT is related to slow response time and processing. They are prone to error on speeded tasks.</a:t>
            </a:r>
          </a:p>
          <a:p>
            <a:pPr>
              <a:buFont typeface="Wingdings" panose="05000000000000000000" pitchFamily="2" charset="2"/>
              <a:buChar char="Ø"/>
            </a:pPr>
            <a:r>
              <a:rPr lang="en-US" b="1" dirty="0" smtClean="0"/>
              <a:t>The processing speed difficulties for those with AD/HD is related to variability in reaction time which is 3 times more than those without AD/HD.</a:t>
            </a:r>
          </a:p>
          <a:p>
            <a:pPr>
              <a:buNone/>
            </a:pPr>
            <a:endParaRPr lang="en-US" b="1" dirty="0" smtClean="0"/>
          </a:p>
          <a:p>
            <a:pPr>
              <a:buNone/>
            </a:pPr>
            <a:r>
              <a:rPr lang="en-US" sz="1800" b="1" dirty="0"/>
              <a:t> Barkley, R. A. (November 9, 2012). </a:t>
            </a:r>
            <a:r>
              <a:rPr lang="en-US" sz="1800" b="1" u="sng" dirty="0"/>
              <a:t>The Other Attention Disorder: Sluggish Cognitive Tempo (ADD/SCT) Vs. </a:t>
            </a:r>
            <a:r>
              <a:rPr lang="en-US" sz="1800" b="1" dirty="0"/>
              <a:t>	</a:t>
            </a:r>
            <a:r>
              <a:rPr lang="en-US" sz="1800" b="1" u="sng" dirty="0"/>
              <a:t>ADHD– Impairment and Management</a:t>
            </a:r>
            <a:r>
              <a:rPr lang="en-US" sz="1800" b="1" dirty="0"/>
              <a:t>. Paper presented at the 24</a:t>
            </a:r>
            <a:r>
              <a:rPr lang="en-US" sz="1800" b="1" baseline="30000" dirty="0"/>
              <a:t>th</a:t>
            </a:r>
            <a:r>
              <a:rPr lang="en-US" sz="1800" b="1" dirty="0"/>
              <a:t> Annual CHADD International 	Conference on ADHD, Burlingame, CA, November 8 – 10, 2012.  </a:t>
            </a:r>
            <a:endParaRPr lang="en-US" sz="1800" dirty="0"/>
          </a:p>
          <a:p>
            <a:pP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29</a:t>
            </a:fld>
            <a:endParaRPr lang="en-US"/>
          </a:p>
        </p:txBody>
      </p:sp>
    </p:spTree>
    <p:extLst>
      <p:ext uri="{BB962C8B-B14F-4D97-AF65-F5344CB8AC3E}">
        <p14:creationId xmlns:p14="http://schemas.microsoft.com/office/powerpoint/2010/main" val="3018007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429E9501-F81E-413E-BA1E-9087C675886E}" type="slidenum">
              <a:rPr lang="en-US" altLang="en-US"/>
              <a:pPr/>
              <a:t>3</a:t>
            </a:fld>
            <a:endParaRPr lang="en-US" altLang="en-US"/>
          </a:p>
        </p:txBody>
      </p:sp>
      <p:sp>
        <p:nvSpPr>
          <p:cNvPr id="442370" name="Rectangle 2"/>
          <p:cNvSpPr>
            <a:spLocks noGrp="1" noChangeArrowheads="1"/>
          </p:cNvSpPr>
          <p:nvPr>
            <p:ph type="title"/>
          </p:nvPr>
        </p:nvSpPr>
        <p:spPr/>
        <p:txBody>
          <a:bodyPr>
            <a:normAutofit/>
          </a:bodyPr>
          <a:lstStyle/>
          <a:p>
            <a:r>
              <a:rPr lang="en-US" b="1" dirty="0">
                <a:solidFill>
                  <a:schemeClr val="tx2"/>
                </a:solidFill>
              </a:rPr>
              <a:t>DSM-IV, TR ADHD Subtypes (Continued)</a:t>
            </a:r>
          </a:p>
        </p:txBody>
      </p:sp>
      <p:sp>
        <p:nvSpPr>
          <p:cNvPr id="442371" name="Rectangle 3"/>
          <p:cNvSpPr>
            <a:spLocks noGrp="1" noChangeArrowheads="1"/>
          </p:cNvSpPr>
          <p:nvPr>
            <p:ph type="body" idx="1"/>
          </p:nvPr>
        </p:nvSpPr>
        <p:spPr/>
        <p:txBody>
          <a:bodyPr/>
          <a:lstStyle/>
          <a:p>
            <a:pPr>
              <a:buFont typeface="Wingdings" panose="05000000000000000000" pitchFamily="2" charset="2"/>
              <a:buChar char="Ø"/>
            </a:pPr>
            <a:r>
              <a:rPr lang="en-US" b="1" dirty="0"/>
              <a:t>Attention-Deficit/Hyperactivity Disorder, Not Otherwise </a:t>
            </a:r>
            <a:r>
              <a:rPr lang="en-US" b="1" dirty="0" smtClean="0"/>
              <a:t>Specified</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r>
              <a:rPr lang="en-US" sz="1800" b="1" dirty="0"/>
              <a:t>American Psychiatric Association (2000). </a:t>
            </a:r>
            <a:r>
              <a:rPr lang="en-US" sz="1800" b="1" u="sng" dirty="0"/>
              <a:t>Diagnostic and Statistical Manual of Mental Disorders, Fourth Edition-Text Revision</a:t>
            </a:r>
            <a:r>
              <a:rPr lang="en-US" sz="1800" b="1" dirty="0"/>
              <a:t>. Washington, DC: American Psychiatric Association.</a:t>
            </a:r>
          </a:p>
          <a:p>
            <a:endParaRPr lang="en-US" dirty="0"/>
          </a:p>
        </p:txBody>
      </p:sp>
      <p:pic>
        <p:nvPicPr>
          <p:cNvPr id="7" name="Picture 4" descr="G1106132"/>
          <p:cNvPicPr>
            <a:picLocks noChangeAspect="1" noChangeArrowheads="1"/>
          </p:cNvPicPr>
          <p:nvPr/>
        </p:nvPicPr>
        <p:blipFill>
          <a:blip r:embed="rId3" cstate="print"/>
          <a:srcRect/>
          <a:stretch>
            <a:fillRect/>
          </a:stretch>
        </p:blipFill>
        <p:spPr bwMode="auto">
          <a:xfrm>
            <a:off x="3886201" y="2743200"/>
            <a:ext cx="4672013" cy="1905000"/>
          </a:xfrm>
          <a:prstGeom prst="rect">
            <a:avLst/>
          </a:prstGeom>
          <a:noFill/>
          <a:ln w="9525">
            <a:noFill/>
            <a:miter lim="800000"/>
            <a:headEnd/>
            <a:tailEnd/>
          </a:ln>
        </p:spPr>
      </p:pic>
    </p:spTree>
    <p:extLst>
      <p:ext uri="{BB962C8B-B14F-4D97-AF65-F5344CB8AC3E}">
        <p14:creationId xmlns:p14="http://schemas.microsoft.com/office/powerpoint/2010/main" val="168716976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42371">
                                            <p:txEl>
                                              <p:pRg st="0" end="0"/>
                                            </p:txEl>
                                          </p:spTgt>
                                        </p:tgtEl>
                                        <p:attrNameLst>
                                          <p:attrName>style.visibility</p:attrName>
                                        </p:attrNameLst>
                                      </p:cBhvr>
                                      <p:to>
                                        <p:strVal val="visible"/>
                                      </p:to>
                                    </p:set>
                                    <p:anim to="" calcmode="lin" valueType="num">
                                      <p:cBhvr>
                                        <p:cTn id="7" dur="1" fill="hold"/>
                                        <p:tgtEl>
                                          <p:spTgt spid="44237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42371">
                                            <p:txEl>
                                              <p:pRg st="8" end="8"/>
                                            </p:txEl>
                                          </p:spTgt>
                                        </p:tgtEl>
                                        <p:attrNameLst>
                                          <p:attrName>style.visibility</p:attrName>
                                        </p:attrNameLst>
                                      </p:cBhvr>
                                      <p:to>
                                        <p:strVal val="visible"/>
                                      </p:to>
                                    </p:set>
                                    <p:anim to="" calcmode="lin" valueType="num">
                                      <p:cBhvr>
                                        <p:cTn id="12" dur="1" fill="hold"/>
                                        <p:tgtEl>
                                          <p:spTgt spid="442371">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Executive Function and SCT</a:t>
            </a:r>
            <a:endParaRPr lang="en-US" b="1"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b="1" dirty="0" smtClean="0"/>
              <a:t>Barkley (2012) found those with SCT have no problems with Executive Functions whereas those with AD/HD have it in all areas.</a:t>
            </a:r>
          </a:p>
          <a:p>
            <a:r>
              <a:rPr lang="en-US" b="1" dirty="0" smtClean="0"/>
              <a:t>The only area of impairment SCT children have that is more severe that those with AD/HD is in sports. AD/HD children are more impaired in all other areas.</a:t>
            </a:r>
          </a:p>
          <a:p>
            <a:r>
              <a:rPr lang="en-US" b="1" dirty="0" smtClean="0"/>
              <a:t>Those with ADHD and </a:t>
            </a:r>
            <a:r>
              <a:rPr lang="en-US" b="1" dirty="0" err="1" smtClean="0"/>
              <a:t>comorbid</a:t>
            </a:r>
            <a:r>
              <a:rPr lang="en-US" b="1" dirty="0" smtClean="0"/>
              <a:t> SCT are the most impaired overall.</a:t>
            </a:r>
          </a:p>
          <a:p>
            <a:r>
              <a:rPr lang="en-US" b="1" dirty="0" smtClean="0"/>
              <a:t>About 50% with AD/HD have </a:t>
            </a:r>
            <a:r>
              <a:rPr lang="en-US" b="1" dirty="0" err="1" smtClean="0"/>
              <a:t>comorbid</a:t>
            </a:r>
            <a:r>
              <a:rPr lang="en-US" b="1" dirty="0" smtClean="0"/>
              <a:t> SCT</a:t>
            </a:r>
          </a:p>
          <a:p>
            <a:pPr>
              <a:buNone/>
            </a:pPr>
            <a:endParaRPr lang="en-US" b="1" dirty="0" smtClean="0"/>
          </a:p>
          <a:p>
            <a:pPr marL="0" indent="0">
              <a:buNone/>
            </a:pPr>
            <a:r>
              <a:rPr lang="en-US" sz="1800" b="1" dirty="0"/>
              <a:t> Barkley, R. A. (November 9, 2012). </a:t>
            </a:r>
            <a:r>
              <a:rPr lang="en-US" sz="1800" b="1" u="sng" dirty="0"/>
              <a:t>The Other Attention Disorder: Sluggish Cognitive Tempo (ADD/SCT) Vs. </a:t>
            </a:r>
            <a:r>
              <a:rPr lang="en-US" sz="1800" b="1" dirty="0"/>
              <a:t>	</a:t>
            </a:r>
            <a:r>
              <a:rPr lang="en-US" sz="1800" b="1" u="sng" dirty="0"/>
              <a:t>ADHD– Impairment and Management</a:t>
            </a:r>
            <a:r>
              <a:rPr lang="en-US" sz="1800" b="1" dirty="0"/>
              <a:t>. Paper presented at the 24</a:t>
            </a:r>
            <a:r>
              <a:rPr lang="en-US" sz="1800" b="1" baseline="30000" dirty="0"/>
              <a:t>th</a:t>
            </a:r>
            <a:r>
              <a:rPr lang="en-US" sz="1800" b="1" dirty="0"/>
              <a:t> Annual CHADD International 	Conference on ADHD, Burlingame, CA, November 8 – 10, 2012.  </a:t>
            </a:r>
            <a:endParaRPr lang="en-US" sz="1800"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30</a:t>
            </a:fld>
            <a:endParaRPr lang="en-US"/>
          </a:p>
        </p:txBody>
      </p:sp>
    </p:spTree>
    <p:extLst>
      <p:ext uri="{BB962C8B-B14F-4D97-AF65-F5344CB8AC3E}">
        <p14:creationId xmlns:p14="http://schemas.microsoft.com/office/powerpoint/2010/main" val="2615626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Adults with SCT &amp; Impairment</a:t>
            </a:r>
            <a:endParaRPr lang="en-US" b="1" dirty="0">
              <a:solidFill>
                <a:srgbClr val="0070C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b="1" dirty="0" smtClean="0"/>
              <a:t>Adults with SCT are more significantly impaired in the following areas than are those with AD/HD and the non-disabled:</a:t>
            </a:r>
          </a:p>
          <a:p>
            <a:pPr>
              <a:buFont typeface="Wingdings" panose="05000000000000000000" pitchFamily="2" charset="2"/>
              <a:buChar char="Ø"/>
            </a:pPr>
            <a:endParaRPr lang="en-US" b="1" dirty="0" smtClean="0"/>
          </a:p>
          <a:p>
            <a:pPr lvl="1">
              <a:buFont typeface="Wingdings" panose="05000000000000000000" pitchFamily="2" charset="2"/>
              <a:buChar char="Ø"/>
            </a:pPr>
            <a:r>
              <a:rPr lang="en-US" b="1" dirty="0" smtClean="0"/>
              <a:t>Work</a:t>
            </a:r>
          </a:p>
          <a:p>
            <a:pPr lvl="1">
              <a:buFont typeface="Wingdings" panose="05000000000000000000" pitchFamily="2" charset="2"/>
              <a:buChar char="Ø"/>
            </a:pPr>
            <a:r>
              <a:rPr lang="en-US" b="1" dirty="0" smtClean="0"/>
              <a:t>Education</a:t>
            </a:r>
          </a:p>
          <a:p>
            <a:pPr lvl="1">
              <a:buFont typeface="Wingdings" panose="05000000000000000000" pitchFamily="2" charset="2"/>
              <a:buChar char="Ø"/>
            </a:pPr>
            <a:r>
              <a:rPr lang="en-US" b="1" dirty="0" smtClean="0"/>
              <a:t>Sexual behavior</a:t>
            </a:r>
          </a:p>
          <a:p>
            <a:pPr lvl="1">
              <a:buNone/>
            </a:pPr>
            <a:endParaRPr lang="en-US" b="1" dirty="0" smtClean="0"/>
          </a:p>
          <a:p>
            <a:pPr>
              <a:buNone/>
            </a:pPr>
            <a:r>
              <a:rPr lang="en-US" sz="1900" b="1" dirty="0"/>
              <a:t>    </a:t>
            </a:r>
            <a:r>
              <a:rPr lang="en-US" sz="1900" b="1" dirty="0" smtClean="0"/>
              <a:t>Barkley</a:t>
            </a:r>
            <a:r>
              <a:rPr lang="en-US" sz="1900" b="1" dirty="0"/>
              <a:t>, R. A. (2011, May 23). Distinguishing Sluggish Cognitive Tempo From </a:t>
            </a:r>
            <a:r>
              <a:rPr lang="en-US" sz="1900" b="1" dirty="0" smtClean="0"/>
              <a:t>Attention-	Deficit/Hyperactivity </a:t>
            </a:r>
            <a:r>
              <a:rPr lang="en-US" sz="1900" b="1" dirty="0"/>
              <a:t>Disorder in Adults. </a:t>
            </a:r>
            <a:r>
              <a:rPr lang="en-US" sz="1900" b="1" u="sng" dirty="0"/>
              <a:t>Journal of Abnormal Psychology</a:t>
            </a:r>
            <a:r>
              <a:rPr lang="en-US" sz="1900" b="1" i="1" dirty="0"/>
              <a:t>. </a:t>
            </a:r>
            <a:r>
              <a:rPr lang="en-US" sz="1900" b="1" dirty="0"/>
              <a:t>Advance</a:t>
            </a:r>
            <a:r>
              <a:rPr lang="en-US" sz="1900" b="1" i="1" dirty="0"/>
              <a:t>. </a:t>
            </a:r>
            <a:r>
              <a:rPr lang="en-US" sz="1900" b="1" dirty="0"/>
              <a:t>online </a:t>
            </a:r>
            <a:r>
              <a:rPr lang="en-US" sz="1900" b="1" dirty="0" smtClean="0"/>
              <a:t>	publication</a:t>
            </a:r>
            <a:r>
              <a:rPr lang="en-US" sz="1900" b="1" dirty="0"/>
              <a:t>. </a:t>
            </a:r>
            <a:r>
              <a:rPr lang="en-US" sz="1900" b="1" dirty="0" err="1"/>
              <a:t>doi</a:t>
            </a:r>
            <a:r>
              <a:rPr lang="en-US" sz="1900" b="1" dirty="0"/>
              <a:t>: 10.1037/a0023961. </a:t>
            </a:r>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31</a:t>
            </a:fld>
            <a:endParaRPr lang="en-US"/>
          </a:p>
        </p:txBody>
      </p:sp>
    </p:spTree>
    <p:extLst>
      <p:ext uri="{BB962C8B-B14F-4D97-AF65-F5344CB8AC3E}">
        <p14:creationId xmlns:p14="http://schemas.microsoft.com/office/powerpoint/2010/main" val="1297911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8ED1349D-BD99-4615-B14E-E7F90C0C13D3}" type="slidenum">
              <a:rPr lang="en-US" altLang="en-US"/>
              <a:pPr/>
              <a:t>32</a:t>
            </a:fld>
            <a:endParaRPr lang="en-US" altLang="en-US"/>
          </a:p>
        </p:txBody>
      </p:sp>
      <p:sp>
        <p:nvSpPr>
          <p:cNvPr id="529410" name="Rectangle 2"/>
          <p:cNvSpPr>
            <a:spLocks noGrp="1" noChangeArrowheads="1"/>
          </p:cNvSpPr>
          <p:nvPr>
            <p:ph type="title"/>
          </p:nvPr>
        </p:nvSpPr>
        <p:spPr/>
        <p:txBody>
          <a:bodyPr/>
          <a:lstStyle/>
          <a:p>
            <a:r>
              <a:rPr lang="en-US" b="1" dirty="0">
                <a:solidFill>
                  <a:schemeClr val="tx2"/>
                </a:solidFill>
              </a:rPr>
              <a:t>Conclusion for Prevalence</a:t>
            </a:r>
          </a:p>
        </p:txBody>
      </p:sp>
      <p:sp>
        <p:nvSpPr>
          <p:cNvPr id="529411" name="Rectangle 3"/>
          <p:cNvSpPr>
            <a:spLocks noGrp="1" noChangeArrowheads="1"/>
          </p:cNvSpPr>
          <p:nvPr>
            <p:ph type="body" idx="1"/>
          </p:nvPr>
        </p:nvSpPr>
        <p:spPr/>
        <p:txBody>
          <a:bodyPr/>
          <a:lstStyle/>
          <a:p>
            <a:pPr>
              <a:lnSpc>
                <a:spcPct val="90000"/>
              </a:lnSpc>
              <a:buFont typeface="Wingdings" panose="05000000000000000000" pitchFamily="2" charset="2"/>
              <a:buChar char="Ø"/>
            </a:pPr>
            <a:r>
              <a:rPr lang="en-US" b="1" dirty="0"/>
              <a:t>The Inattentive Type may be undertreated.</a:t>
            </a:r>
          </a:p>
          <a:p>
            <a:pPr>
              <a:lnSpc>
                <a:spcPct val="90000"/>
              </a:lnSpc>
              <a:buFontTx/>
              <a:buNone/>
            </a:pPr>
            <a:r>
              <a:rPr lang="en-US" dirty="0"/>
              <a:t>	</a:t>
            </a:r>
            <a:r>
              <a:rPr lang="en-US" sz="1800" b="1" dirty="0" err="1"/>
              <a:t>Solanto</a:t>
            </a:r>
            <a:r>
              <a:rPr lang="en-US" sz="1800" b="1" dirty="0"/>
              <a:t>, M.V. (2002) Overlooked and Undertreated? Inattentive AD/HD. </a:t>
            </a:r>
            <a:r>
              <a:rPr lang="en-US" sz="1800" b="1" u="sng" dirty="0" smtClean="0"/>
              <a:t>Attention</a:t>
            </a:r>
            <a:r>
              <a:rPr lang="en-US" sz="1800" b="1" u="sng" dirty="0"/>
              <a:t>!</a:t>
            </a:r>
            <a:r>
              <a:rPr lang="en-US" sz="1800" b="1" dirty="0"/>
              <a:t>, </a:t>
            </a:r>
            <a:r>
              <a:rPr lang="en-US" sz="1800" b="1" u="sng" dirty="0"/>
              <a:t>9</a:t>
            </a:r>
            <a:r>
              <a:rPr lang="en-US" sz="1800" b="1" dirty="0"/>
              <a:t> (1), </a:t>
            </a:r>
            <a:r>
              <a:rPr lang="en-US" sz="1800" b="1" dirty="0" smtClean="0"/>
              <a:t>28-31</a:t>
            </a:r>
            <a:r>
              <a:rPr lang="en-US" sz="1800" b="1" dirty="0"/>
              <a:t>.</a:t>
            </a:r>
          </a:p>
          <a:p>
            <a:pPr>
              <a:lnSpc>
                <a:spcPct val="90000"/>
              </a:lnSpc>
              <a:buFont typeface="Wingdings" panose="05000000000000000000" pitchFamily="2" charset="2"/>
              <a:buChar char="Ø"/>
            </a:pPr>
            <a:r>
              <a:rPr lang="en-US" b="1" dirty="0" err="1"/>
              <a:t>McBurnett</a:t>
            </a:r>
            <a:r>
              <a:rPr lang="en-US" b="1" dirty="0"/>
              <a:t> indicated the increase in prevalence of Inattentive Type is one reason AD/HD prevalence has risen since DSM-IV.</a:t>
            </a:r>
          </a:p>
          <a:p>
            <a:pPr>
              <a:lnSpc>
                <a:spcPct val="90000"/>
              </a:lnSpc>
              <a:buFontTx/>
              <a:buNone/>
            </a:pPr>
            <a:r>
              <a:rPr lang="en-US" dirty="0"/>
              <a:t>	</a:t>
            </a:r>
            <a:r>
              <a:rPr lang="en-US" sz="1800" b="1" dirty="0" err="1"/>
              <a:t>McBurnett</a:t>
            </a:r>
            <a:r>
              <a:rPr lang="en-US" sz="1800" b="1" dirty="0"/>
              <a:t>, K. (2001). Sluggish Cognitive Tempo: Left Behind On the Way to </a:t>
            </a:r>
            <a:r>
              <a:rPr lang="en-US" sz="1800" b="1" dirty="0" smtClean="0"/>
              <a:t>DSM-IV</a:t>
            </a:r>
            <a:r>
              <a:rPr lang="en-US" sz="1800" b="1" dirty="0"/>
              <a:t>. </a:t>
            </a:r>
            <a:r>
              <a:rPr lang="en-US" sz="1800" b="1" u="sng" dirty="0"/>
              <a:t>ADHD Report</a:t>
            </a:r>
            <a:r>
              <a:rPr lang="en-US" sz="1800" b="1" dirty="0"/>
              <a:t>, </a:t>
            </a:r>
            <a:r>
              <a:rPr lang="en-US" sz="1800" b="1" u="sng" dirty="0"/>
              <a:t>9</a:t>
            </a:r>
            <a:r>
              <a:rPr lang="en-US" sz="1800" b="1" dirty="0"/>
              <a:t> (10), </a:t>
            </a:r>
            <a:r>
              <a:rPr lang="en-US" sz="1800" b="1" dirty="0" smtClean="0"/>
              <a:t>	6-7</a:t>
            </a:r>
            <a:r>
              <a:rPr lang="en-US" sz="1800" b="1" dirty="0"/>
              <a:t>.</a:t>
            </a:r>
          </a:p>
        </p:txBody>
      </p:sp>
      <p:pic>
        <p:nvPicPr>
          <p:cNvPr id="7" name="Picture 4" descr="G1106132"/>
          <p:cNvPicPr>
            <a:picLocks noChangeAspect="1" noChangeArrowheads="1"/>
          </p:cNvPicPr>
          <p:nvPr/>
        </p:nvPicPr>
        <p:blipFill>
          <a:blip r:embed="rId3" cstate="print"/>
          <a:srcRect/>
          <a:stretch>
            <a:fillRect/>
          </a:stretch>
        </p:blipFill>
        <p:spPr bwMode="auto">
          <a:xfrm>
            <a:off x="4419601" y="4938243"/>
            <a:ext cx="4214813" cy="1268883"/>
          </a:xfrm>
          <a:prstGeom prst="rect">
            <a:avLst/>
          </a:prstGeom>
          <a:noFill/>
          <a:ln w="9525">
            <a:noFill/>
            <a:miter lim="800000"/>
            <a:headEnd/>
            <a:tailEnd/>
          </a:ln>
        </p:spPr>
      </p:pic>
    </p:spTree>
    <p:extLst>
      <p:ext uri="{BB962C8B-B14F-4D97-AF65-F5344CB8AC3E}">
        <p14:creationId xmlns:p14="http://schemas.microsoft.com/office/powerpoint/2010/main" val="30861357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29411">
                                            <p:txEl>
                                              <p:pRg st="0" end="0"/>
                                            </p:txEl>
                                          </p:spTgt>
                                        </p:tgtEl>
                                        <p:attrNameLst>
                                          <p:attrName>style.visibility</p:attrName>
                                        </p:attrNameLst>
                                      </p:cBhvr>
                                      <p:to>
                                        <p:strVal val="visible"/>
                                      </p:to>
                                    </p:set>
                                    <p:anim to="" calcmode="lin" valueType="num">
                                      <p:cBhvr>
                                        <p:cTn id="7" dur="1" fill="hold"/>
                                        <p:tgtEl>
                                          <p:spTgt spid="52941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29411">
                                            <p:txEl>
                                              <p:pRg st="1" end="1"/>
                                            </p:txEl>
                                          </p:spTgt>
                                        </p:tgtEl>
                                        <p:attrNameLst>
                                          <p:attrName>style.visibility</p:attrName>
                                        </p:attrNameLst>
                                      </p:cBhvr>
                                      <p:to>
                                        <p:strVal val="visible"/>
                                      </p:to>
                                    </p:set>
                                    <p:anim to="" calcmode="lin" valueType="num">
                                      <p:cBhvr>
                                        <p:cTn id="12" dur="1" fill="hold"/>
                                        <p:tgtEl>
                                          <p:spTgt spid="5294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29411">
                                            <p:txEl>
                                              <p:pRg st="2" end="2"/>
                                            </p:txEl>
                                          </p:spTgt>
                                        </p:tgtEl>
                                        <p:attrNameLst>
                                          <p:attrName>style.visibility</p:attrName>
                                        </p:attrNameLst>
                                      </p:cBhvr>
                                      <p:to>
                                        <p:strVal val="visible"/>
                                      </p:to>
                                    </p:set>
                                    <p:anim to="" calcmode="lin" valueType="num">
                                      <p:cBhvr>
                                        <p:cTn id="17" dur="1" fill="hold"/>
                                        <p:tgtEl>
                                          <p:spTgt spid="5294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529411">
                                            <p:txEl>
                                              <p:pRg st="3" end="3"/>
                                            </p:txEl>
                                          </p:spTgt>
                                        </p:tgtEl>
                                        <p:attrNameLst>
                                          <p:attrName>style.visibility</p:attrName>
                                        </p:attrNameLst>
                                      </p:cBhvr>
                                      <p:to>
                                        <p:strVal val="visible"/>
                                      </p:to>
                                    </p:set>
                                    <p:anim to="" calcmode="lin" valueType="num">
                                      <p:cBhvr>
                                        <p:cTn id="22" dur="1" fill="hold"/>
                                        <p:tgtEl>
                                          <p:spTgt spid="52941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Date Placeholder 1"/>
          <p:cNvSpPr>
            <a:spLocks noGrp="1"/>
          </p:cNvSpPr>
          <p:nvPr>
            <p:ph type="dt" sz="quarter" idx="10"/>
          </p:nvPr>
        </p:nvSpPr>
        <p:spPr>
          <a:noFill/>
        </p:spPr>
        <p:txBody>
          <a:bodyPr/>
          <a:lstStyle/>
          <a:p>
            <a:r>
              <a:rPr lang="en-US" smtClean="0"/>
              <a:t>All Rights Reserved</a:t>
            </a:r>
          </a:p>
        </p:txBody>
      </p:sp>
      <p:sp>
        <p:nvSpPr>
          <p:cNvPr id="353283" name="Footer Placeholder 2"/>
          <p:cNvSpPr>
            <a:spLocks noGrp="1"/>
          </p:cNvSpPr>
          <p:nvPr>
            <p:ph type="ftr" sz="quarter" idx="11"/>
          </p:nvPr>
        </p:nvSpPr>
        <p:spPr>
          <a:noFill/>
        </p:spPr>
        <p:txBody>
          <a:bodyPr/>
          <a:lstStyle/>
          <a:p>
            <a:r>
              <a:rPr lang="en-US" smtClean="0"/>
              <a:t>Kevin T. Blake, Ph.D., P.L.C.</a:t>
            </a:r>
          </a:p>
        </p:txBody>
      </p:sp>
      <p:sp>
        <p:nvSpPr>
          <p:cNvPr id="353284" name="Slide Number Placeholder 3"/>
          <p:cNvSpPr>
            <a:spLocks noGrp="1"/>
          </p:cNvSpPr>
          <p:nvPr>
            <p:ph type="sldNum" sz="quarter" idx="12"/>
          </p:nvPr>
        </p:nvSpPr>
        <p:spPr>
          <a:noFill/>
        </p:spPr>
        <p:txBody>
          <a:bodyPr/>
          <a:lstStyle/>
          <a:p>
            <a:fld id="{1324C5C3-979E-42D7-AB2B-FA36EAE11A67}" type="slidenum">
              <a:rPr lang="en-US" smtClean="0"/>
              <a:pPr/>
              <a:t>33</a:t>
            </a:fld>
            <a:endParaRPr lang="en-US" smtClean="0"/>
          </a:p>
        </p:txBody>
      </p:sp>
      <p:sp>
        <p:nvSpPr>
          <p:cNvPr id="370693" name="Rectangle 2"/>
          <p:cNvSpPr>
            <a:spLocks noChangeArrowheads="1"/>
          </p:cNvSpPr>
          <p:nvPr/>
        </p:nvSpPr>
        <p:spPr bwMode="auto">
          <a:xfrm>
            <a:off x="1828801" y="0"/>
            <a:ext cx="8486775" cy="1752600"/>
          </a:xfrm>
          <a:prstGeom prst="rect">
            <a:avLst/>
          </a:prstGeom>
          <a:noFill/>
          <a:ln w="9525">
            <a:noFill/>
            <a:miter lim="800000"/>
            <a:headEnd/>
            <a:tailEnd/>
          </a:ln>
        </p:spPr>
        <p:txBody>
          <a:bodyPr anchor="ctr"/>
          <a:lstStyle/>
          <a:p>
            <a:pPr algn="ctr">
              <a:defRPr/>
            </a:pPr>
            <a:r>
              <a:rPr lang="en-US" sz="3200" b="1" dirty="0">
                <a:solidFill>
                  <a:schemeClr val="tx2"/>
                </a:solidFill>
              </a:rPr>
              <a:t>Attention-Deficit/Hyperactivity Disorder, Predominately Hyperactive-Impulsive Type </a:t>
            </a:r>
          </a:p>
        </p:txBody>
      </p:sp>
      <p:sp>
        <p:nvSpPr>
          <p:cNvPr id="414723" name="Rectangle 3"/>
          <p:cNvSpPr>
            <a:spLocks noChangeArrowheads="1"/>
          </p:cNvSpPr>
          <p:nvPr/>
        </p:nvSpPr>
        <p:spPr bwMode="auto">
          <a:xfrm>
            <a:off x="1828801" y="1676400"/>
            <a:ext cx="8486775" cy="4267200"/>
          </a:xfrm>
          <a:prstGeom prst="rect">
            <a:avLst/>
          </a:prstGeom>
          <a:noFill/>
          <a:ln w="9525">
            <a:noFill/>
            <a:miter lim="800000"/>
            <a:headEnd/>
            <a:tailEnd/>
          </a:ln>
        </p:spPr>
        <p:txBody>
          <a:bodyPr/>
          <a:lstStyle/>
          <a:p>
            <a:pPr>
              <a:defRPr/>
            </a:pPr>
            <a:endParaRPr lang="en-US" dirty="0"/>
          </a:p>
          <a:p>
            <a:pPr marL="457200" indent="-457200">
              <a:spcBef>
                <a:spcPct val="20000"/>
              </a:spcBef>
              <a:buFont typeface="Wingdings" panose="05000000000000000000" pitchFamily="2" charset="2"/>
              <a:buChar char="Ø"/>
              <a:defRPr/>
            </a:pPr>
            <a:r>
              <a:rPr lang="en-US" sz="2800" b="1" dirty="0" err="1"/>
              <a:t>Tzelepis</a:t>
            </a:r>
            <a:r>
              <a:rPr lang="en-US" sz="2800" b="1" dirty="0"/>
              <a:t> stated she has only seen Combined Type adults in her work and doubts the Predominately Hyperactive-Impulsive Type exists in adults.</a:t>
            </a:r>
          </a:p>
          <a:p>
            <a:pPr marL="342900" indent="-342900">
              <a:spcBef>
                <a:spcPct val="20000"/>
              </a:spcBef>
              <a:defRPr/>
            </a:pPr>
            <a:r>
              <a:rPr lang="en-US" b="1" dirty="0" err="1"/>
              <a:t>Tzelepis</a:t>
            </a:r>
            <a:r>
              <a:rPr lang="en-US" b="1" dirty="0"/>
              <a:t>, A. and </a:t>
            </a:r>
            <a:r>
              <a:rPr lang="en-US" b="1" dirty="0" err="1"/>
              <a:t>Mapou</a:t>
            </a:r>
            <a:r>
              <a:rPr lang="en-US" b="1" dirty="0"/>
              <a:t>, R. (1997, May). </a:t>
            </a:r>
            <a:r>
              <a:rPr lang="en-US" b="1" u="sng" dirty="0"/>
              <a:t>Assessment</a:t>
            </a:r>
            <a:r>
              <a:rPr lang="en-US" b="1" dirty="0"/>
              <a:t>. Paper presented at the Pre-Conference Professional ADD Institute of the 3</a:t>
            </a:r>
            <a:r>
              <a:rPr lang="en-US" b="1" baseline="30000" dirty="0"/>
              <a:t>rd</a:t>
            </a:r>
            <a:r>
              <a:rPr lang="en-US" b="1" dirty="0"/>
              <a:t> Annual National ADDA Adult ADD Conference, St. Louis,  MO.</a:t>
            </a:r>
          </a:p>
          <a:p>
            <a:pPr marL="457200" indent="-457200">
              <a:spcBef>
                <a:spcPct val="20000"/>
              </a:spcBef>
              <a:buFont typeface="Wingdings" panose="05000000000000000000" pitchFamily="2" charset="2"/>
              <a:buChar char="Ø"/>
              <a:defRPr/>
            </a:pPr>
            <a:r>
              <a:rPr lang="en-US" sz="2800" b="1" dirty="0"/>
              <a:t>Barkley, Murphy and Fischer make similar observations.</a:t>
            </a:r>
          </a:p>
          <a:p>
            <a:pPr>
              <a:defRPr/>
            </a:pPr>
            <a:r>
              <a:rPr lang="en-US" b="1" dirty="0"/>
              <a:t>Barkley, R.A., Murphy, K.R., &amp; Fischer, M. (2008). </a:t>
            </a:r>
            <a:r>
              <a:rPr lang="en-US" b="1" u="sng" dirty="0"/>
              <a:t>ADHD in Adults: What The Science </a:t>
            </a:r>
            <a:r>
              <a:rPr lang="en-US" b="1" dirty="0"/>
              <a:t>	</a:t>
            </a:r>
            <a:r>
              <a:rPr lang="en-US" b="1" u="sng" dirty="0"/>
              <a:t>Says</a:t>
            </a:r>
            <a:r>
              <a:rPr lang="en-US" b="1" dirty="0"/>
              <a:t>. New York, NY: Guilford,  p. 37-38.</a:t>
            </a:r>
          </a:p>
        </p:txBody>
      </p:sp>
      <p:pic>
        <p:nvPicPr>
          <p:cNvPr id="353287" name="Picture 4" descr="G1106132"/>
          <p:cNvPicPr>
            <a:picLocks noChangeAspect="1" noChangeArrowheads="1"/>
          </p:cNvPicPr>
          <p:nvPr/>
        </p:nvPicPr>
        <p:blipFill>
          <a:blip r:embed="rId3" cstate="print"/>
          <a:srcRect/>
          <a:stretch>
            <a:fillRect/>
          </a:stretch>
        </p:blipFill>
        <p:spPr bwMode="auto">
          <a:xfrm>
            <a:off x="7467600" y="5638801"/>
            <a:ext cx="2133600" cy="1025525"/>
          </a:xfrm>
          <a:prstGeom prst="rect">
            <a:avLst/>
          </a:prstGeom>
          <a:noFill/>
          <a:ln w="9525">
            <a:noFill/>
            <a:miter lim="800000"/>
            <a:headEnd/>
            <a:tailEnd/>
          </a:ln>
        </p:spPr>
      </p:pic>
    </p:spTree>
    <p:extLst>
      <p:ext uri="{BB962C8B-B14F-4D97-AF65-F5344CB8AC3E}">
        <p14:creationId xmlns:p14="http://schemas.microsoft.com/office/powerpoint/2010/main" val="12059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14723">
                                            <p:txEl>
                                              <p:pRg st="1" end="1"/>
                                            </p:txEl>
                                          </p:spTgt>
                                        </p:tgtEl>
                                        <p:attrNameLst>
                                          <p:attrName>style.visibility</p:attrName>
                                        </p:attrNameLst>
                                      </p:cBhvr>
                                      <p:to>
                                        <p:strVal val="visible"/>
                                      </p:to>
                                    </p:set>
                                    <p:anim to="" calcmode="lin" valueType="num">
                                      <p:cBhvr>
                                        <p:cTn id="7" dur="1" fill="hold"/>
                                        <p:tgtEl>
                                          <p:spTgt spid="41472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14723">
                                            <p:txEl>
                                              <p:pRg st="2" end="2"/>
                                            </p:txEl>
                                          </p:spTgt>
                                        </p:tgtEl>
                                        <p:attrNameLst>
                                          <p:attrName>style.visibility</p:attrName>
                                        </p:attrNameLst>
                                      </p:cBhvr>
                                      <p:to>
                                        <p:strVal val="visible"/>
                                      </p:to>
                                    </p:set>
                                    <p:anim to="" calcmode="lin" valueType="num">
                                      <p:cBhvr>
                                        <p:cTn id="12" dur="1" fill="hold"/>
                                        <p:tgtEl>
                                          <p:spTgt spid="41472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414723">
                                            <p:txEl>
                                              <p:pRg st="3" end="3"/>
                                            </p:txEl>
                                          </p:spTgt>
                                        </p:tgtEl>
                                        <p:attrNameLst>
                                          <p:attrName>style.visibility</p:attrName>
                                        </p:attrNameLst>
                                      </p:cBhvr>
                                      <p:to>
                                        <p:strVal val="visible"/>
                                      </p:to>
                                    </p:set>
                                    <p:anim to="" calcmode="lin" valueType="num">
                                      <p:cBhvr>
                                        <p:cTn id="17" dur="1" fill="hold"/>
                                        <p:tgtEl>
                                          <p:spTgt spid="41472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414723">
                                            <p:txEl>
                                              <p:pRg st="4" end="4"/>
                                            </p:txEl>
                                          </p:spTgt>
                                        </p:tgtEl>
                                        <p:attrNameLst>
                                          <p:attrName>style.visibility</p:attrName>
                                        </p:attrNameLst>
                                      </p:cBhvr>
                                      <p:to>
                                        <p:strVal val="visible"/>
                                      </p:to>
                                    </p:set>
                                    <p:anim to="" calcmode="lin" valueType="num">
                                      <p:cBhvr>
                                        <p:cTn id="22" dur="1" fill="hold"/>
                                        <p:tgtEl>
                                          <p:spTgt spid="41472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Date Placeholder 1"/>
          <p:cNvSpPr>
            <a:spLocks noGrp="1"/>
          </p:cNvSpPr>
          <p:nvPr>
            <p:ph type="dt" sz="quarter" idx="10"/>
          </p:nvPr>
        </p:nvSpPr>
        <p:spPr>
          <a:noFill/>
        </p:spPr>
        <p:txBody>
          <a:bodyPr/>
          <a:lstStyle/>
          <a:p>
            <a:r>
              <a:rPr lang="en-US" smtClean="0"/>
              <a:t>All Rights Reserved</a:t>
            </a:r>
          </a:p>
        </p:txBody>
      </p:sp>
      <p:sp>
        <p:nvSpPr>
          <p:cNvPr id="354307" name="Footer Placeholder 2"/>
          <p:cNvSpPr>
            <a:spLocks noGrp="1"/>
          </p:cNvSpPr>
          <p:nvPr>
            <p:ph type="ftr" sz="quarter" idx="11"/>
          </p:nvPr>
        </p:nvSpPr>
        <p:spPr>
          <a:noFill/>
        </p:spPr>
        <p:txBody>
          <a:bodyPr/>
          <a:lstStyle/>
          <a:p>
            <a:r>
              <a:rPr lang="en-US" smtClean="0"/>
              <a:t>Kevin T. Blake, Ph.D., P.L.C.</a:t>
            </a:r>
          </a:p>
        </p:txBody>
      </p:sp>
      <p:sp>
        <p:nvSpPr>
          <p:cNvPr id="354308" name="Slide Number Placeholder 3"/>
          <p:cNvSpPr>
            <a:spLocks noGrp="1"/>
          </p:cNvSpPr>
          <p:nvPr>
            <p:ph type="sldNum" sz="quarter" idx="12"/>
          </p:nvPr>
        </p:nvSpPr>
        <p:spPr>
          <a:noFill/>
        </p:spPr>
        <p:txBody>
          <a:bodyPr/>
          <a:lstStyle/>
          <a:p>
            <a:fld id="{900B5EB7-BA02-4677-82B7-6470CC75ABAA}" type="slidenum">
              <a:rPr lang="en-US" smtClean="0"/>
              <a:pPr/>
              <a:t>34</a:t>
            </a:fld>
            <a:endParaRPr lang="en-US" smtClean="0"/>
          </a:p>
        </p:txBody>
      </p:sp>
      <p:sp>
        <p:nvSpPr>
          <p:cNvPr id="371717" name="Rectangle 2"/>
          <p:cNvSpPr>
            <a:spLocks noChangeArrowheads="1"/>
          </p:cNvSpPr>
          <p:nvPr/>
        </p:nvSpPr>
        <p:spPr bwMode="auto">
          <a:xfrm>
            <a:off x="1752601" y="457200"/>
            <a:ext cx="8486775" cy="1143000"/>
          </a:xfrm>
          <a:prstGeom prst="rect">
            <a:avLst/>
          </a:prstGeom>
          <a:noFill/>
          <a:ln w="9525">
            <a:noFill/>
            <a:miter lim="800000"/>
            <a:headEnd/>
            <a:tailEnd/>
          </a:ln>
        </p:spPr>
        <p:txBody>
          <a:bodyPr anchor="ctr"/>
          <a:lstStyle/>
          <a:p>
            <a:pPr algn="ctr">
              <a:defRPr/>
            </a:pPr>
            <a:r>
              <a:rPr lang="en-US" sz="4400" b="1" dirty="0">
                <a:solidFill>
                  <a:schemeClr val="tx2"/>
                </a:solidFill>
              </a:rPr>
              <a:t>Brown</a:t>
            </a:r>
            <a:r>
              <a:rPr lang="en-US" sz="4400" dirty="0">
                <a:solidFill>
                  <a:schemeClr val="tx2"/>
                </a:solidFill>
              </a:rPr>
              <a:t> </a:t>
            </a:r>
          </a:p>
        </p:txBody>
      </p:sp>
      <p:sp>
        <p:nvSpPr>
          <p:cNvPr id="415747" name="Rectangle 3"/>
          <p:cNvSpPr>
            <a:spLocks noChangeArrowheads="1"/>
          </p:cNvSpPr>
          <p:nvPr/>
        </p:nvSpPr>
        <p:spPr bwMode="auto">
          <a:xfrm>
            <a:off x="1752601" y="2133600"/>
            <a:ext cx="8486775" cy="3657600"/>
          </a:xfrm>
          <a:prstGeom prst="rect">
            <a:avLst/>
          </a:prstGeom>
          <a:noFill/>
          <a:ln w="9525">
            <a:noFill/>
            <a:miter lim="800000"/>
            <a:headEnd/>
            <a:tailEnd/>
          </a:ln>
          <a:effectLst/>
        </p:spPr>
        <p:txBody>
          <a:bodyPr/>
          <a:lstStyle/>
          <a:p>
            <a:pPr marL="342900" indent="-342900">
              <a:spcBef>
                <a:spcPct val="20000"/>
              </a:spcBef>
              <a:defRPr/>
            </a:pPr>
            <a:r>
              <a:rPr lang="en-US" sz="3200" dirty="0"/>
              <a:t>	</a:t>
            </a:r>
            <a:r>
              <a:rPr lang="en-US" sz="2800" b="1" dirty="0"/>
              <a:t>Brown called those who met DSM criteria for Hyperactive-Impulsive Type or Combined Type in Childhood, but only met criteria for Inattentive Type  in Adulthood, ‘</a:t>
            </a:r>
            <a:r>
              <a:rPr lang="en-US" sz="2800" b="1" i="1" u="sng" dirty="0">
                <a:effectLst>
                  <a:outerShdw blurRad="38100" dist="38100" dir="2700000" algn="tl">
                    <a:srgbClr val="C0C0C0"/>
                  </a:outerShdw>
                </a:effectLst>
              </a:rPr>
              <a:t>CROSSOVERS</a:t>
            </a:r>
            <a:r>
              <a:rPr lang="en-US" sz="2800" b="1" dirty="0"/>
              <a:t>’.</a:t>
            </a:r>
          </a:p>
          <a:p>
            <a:pPr marL="342900" indent="-342900">
              <a:spcBef>
                <a:spcPct val="20000"/>
              </a:spcBef>
              <a:defRPr/>
            </a:pPr>
            <a:endParaRPr lang="en-US" sz="2800" dirty="0"/>
          </a:p>
          <a:p>
            <a:pPr marL="342900" indent="-342900">
              <a:spcBef>
                <a:spcPct val="20000"/>
              </a:spcBef>
              <a:defRPr/>
            </a:pPr>
            <a:r>
              <a:rPr lang="en-US" sz="3200" dirty="0"/>
              <a:t>	</a:t>
            </a:r>
            <a:r>
              <a:rPr lang="en-US" b="1" dirty="0"/>
              <a:t>Brown, T.E. (1995). Differential Diagnosis of ADD Versus ADHD in Adults. In K.G. 	Nadeau (Ed.), </a:t>
            </a:r>
            <a:r>
              <a:rPr lang="en-US" b="1" u="sng" dirty="0"/>
              <a:t>A Comprehensive Guide to Attention-Deficit Disorder in Adults</a:t>
            </a:r>
            <a:r>
              <a:rPr lang="en-US" b="1" dirty="0"/>
              <a:t>. 	New York: Bruner/</a:t>
            </a:r>
            <a:r>
              <a:rPr lang="en-US" b="1" dirty="0" err="1"/>
              <a:t>Mazel</a:t>
            </a:r>
            <a:r>
              <a:rPr lang="en-US" b="1" dirty="0"/>
              <a:t>, pp. 93-108.</a:t>
            </a:r>
          </a:p>
        </p:txBody>
      </p:sp>
      <p:pic>
        <p:nvPicPr>
          <p:cNvPr id="354311" name="Picture 4" descr="G1106132"/>
          <p:cNvPicPr>
            <a:picLocks noChangeAspect="1" noChangeArrowheads="1"/>
          </p:cNvPicPr>
          <p:nvPr/>
        </p:nvPicPr>
        <p:blipFill>
          <a:blip r:embed="rId3" cstate="print"/>
          <a:srcRect/>
          <a:stretch>
            <a:fillRect/>
          </a:stretch>
        </p:blipFill>
        <p:spPr bwMode="auto">
          <a:xfrm>
            <a:off x="7924800" y="533401"/>
            <a:ext cx="2286000" cy="1254125"/>
          </a:xfrm>
          <a:prstGeom prst="rect">
            <a:avLst/>
          </a:prstGeom>
          <a:noFill/>
          <a:ln w="9525">
            <a:noFill/>
            <a:miter lim="800000"/>
            <a:headEnd/>
            <a:tailEnd/>
          </a:ln>
        </p:spPr>
      </p:pic>
    </p:spTree>
    <p:extLst>
      <p:ext uri="{BB962C8B-B14F-4D97-AF65-F5344CB8AC3E}">
        <p14:creationId xmlns:p14="http://schemas.microsoft.com/office/powerpoint/2010/main" val="257542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 calcmode="lin" valueType="num">
                                      <p:cBhvr additive="base">
                                        <p:cTn id="7" dur="500" fill="hold"/>
                                        <p:tgtEl>
                                          <p:spTgt spid="415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57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15747">
                                            <p:txEl>
                                              <p:pRg st="2" end="2"/>
                                            </p:txEl>
                                          </p:spTgt>
                                        </p:tgtEl>
                                        <p:attrNameLst>
                                          <p:attrName>style.visibility</p:attrName>
                                        </p:attrNameLst>
                                      </p:cBhvr>
                                      <p:to>
                                        <p:strVal val="visible"/>
                                      </p:to>
                                    </p:set>
                                    <p:anim calcmode="lin" valueType="num">
                                      <p:cBhvr additive="base">
                                        <p:cTn id="13" dur="500" fill="hold"/>
                                        <p:tgtEl>
                                          <p:spTgt spid="4157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574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981200" y="274638"/>
            <a:ext cx="8229600" cy="792162"/>
          </a:xfrm>
        </p:spPr>
        <p:txBody>
          <a:bodyPr>
            <a:normAutofit fontScale="90000"/>
          </a:bodyPr>
          <a:lstStyle/>
          <a:p>
            <a:pPr>
              <a:defRPr/>
            </a:pPr>
            <a:r>
              <a:rPr lang="en-US" sz="6600" b="1" dirty="0">
                <a:solidFill>
                  <a:srgbClr val="FF0000"/>
                </a:solidFill>
                <a:effectLst>
                  <a:outerShdw blurRad="38100" dist="38100" dir="2700000" algn="tl">
                    <a:srgbClr val="000000">
                      <a:alpha val="43137"/>
                    </a:srgbClr>
                  </a:outerShdw>
                </a:effectLst>
              </a:rPr>
              <a:t>Crossovers?</a:t>
            </a:r>
          </a:p>
        </p:txBody>
      </p:sp>
      <p:sp>
        <p:nvSpPr>
          <p:cNvPr id="1028" name="Content Placeholder 10"/>
          <p:cNvSpPr>
            <a:spLocks noGrp="1"/>
          </p:cNvSpPr>
          <p:nvPr>
            <p:ph idx="1"/>
          </p:nvPr>
        </p:nvSpPr>
        <p:spPr>
          <a:xfrm>
            <a:off x="1981200" y="4953001"/>
            <a:ext cx="8229600" cy="1173163"/>
          </a:xfrm>
        </p:spPr>
        <p:txBody>
          <a:bodyPr>
            <a:normAutofit lnSpcReduction="10000"/>
          </a:bodyPr>
          <a:lstStyle/>
          <a:p>
            <a:pPr>
              <a:buFontTx/>
              <a:buNone/>
            </a:pPr>
            <a:r>
              <a:rPr lang="en-US" sz="1800" b="1"/>
              <a:t>Barkley, R.A., Murphy, K.R., &amp; Fischer, M. (2008). </a:t>
            </a:r>
            <a:r>
              <a:rPr lang="en-US" sz="1800" b="1" u="sng"/>
              <a:t>ADHD in Adults: What The Science Says</a:t>
            </a:r>
            <a:r>
              <a:rPr lang="en-US" sz="1800" b="1"/>
              <a:t>. New York, NY: Guilford.</a:t>
            </a:r>
          </a:p>
          <a:p>
            <a:pPr>
              <a:buFontTx/>
              <a:buNone/>
            </a:pPr>
            <a:r>
              <a:rPr lang="en-US" sz="1800" b="1"/>
              <a:t>Weiss, G., &amp; Hechtman, L. (1993). </a:t>
            </a:r>
            <a:r>
              <a:rPr lang="en-US" sz="1800" b="1" u="sng"/>
              <a:t>Hyperactive Children Grown Up</a:t>
            </a:r>
            <a:r>
              <a:rPr lang="en-US" sz="1800" b="1"/>
              <a:t>. New York, NY: Guilford. </a:t>
            </a:r>
            <a:r>
              <a:rPr lang="en-US" sz="1800" b="1" u="sng"/>
              <a:t> </a:t>
            </a:r>
            <a:endParaRPr lang="en-US" sz="1800" b="1"/>
          </a:p>
          <a:p>
            <a:endParaRPr lang="en-US" smtClean="0"/>
          </a:p>
        </p:txBody>
      </p:sp>
      <p:sp>
        <p:nvSpPr>
          <p:cNvPr id="1029" name="Date Placeholder 3"/>
          <p:cNvSpPr>
            <a:spLocks noGrp="1"/>
          </p:cNvSpPr>
          <p:nvPr>
            <p:ph type="dt" sz="quarter" idx="10"/>
          </p:nvPr>
        </p:nvSpPr>
        <p:spPr>
          <a:noFill/>
        </p:spPr>
        <p:txBody>
          <a:bodyPr/>
          <a:lstStyle/>
          <a:p>
            <a:r>
              <a:rPr lang="en-US" smtClean="0"/>
              <a:t>All Rights Reserved</a:t>
            </a:r>
          </a:p>
        </p:txBody>
      </p:sp>
      <p:sp>
        <p:nvSpPr>
          <p:cNvPr id="1030" name="Footer Placeholder 4"/>
          <p:cNvSpPr>
            <a:spLocks noGrp="1"/>
          </p:cNvSpPr>
          <p:nvPr>
            <p:ph type="ftr" sz="quarter" idx="11"/>
          </p:nvPr>
        </p:nvSpPr>
        <p:spPr>
          <a:noFill/>
        </p:spPr>
        <p:txBody>
          <a:bodyPr/>
          <a:lstStyle/>
          <a:p>
            <a:r>
              <a:rPr lang="en-US" smtClean="0"/>
              <a:t>Kevin T. Blake, Ph.D., P.L.C.</a:t>
            </a:r>
          </a:p>
        </p:txBody>
      </p:sp>
      <p:sp>
        <p:nvSpPr>
          <p:cNvPr id="1031" name="Slide Number Placeholder 5"/>
          <p:cNvSpPr>
            <a:spLocks noGrp="1"/>
          </p:cNvSpPr>
          <p:nvPr>
            <p:ph type="sldNum" sz="quarter" idx="12"/>
          </p:nvPr>
        </p:nvSpPr>
        <p:spPr>
          <a:noFill/>
        </p:spPr>
        <p:txBody>
          <a:bodyPr/>
          <a:lstStyle/>
          <a:p>
            <a:fld id="{D475164D-017A-4B2D-B333-C8FE5F19C65F}" type="slidenum">
              <a:rPr lang="en-US" smtClean="0"/>
              <a:pPr/>
              <a:t>35</a:t>
            </a:fld>
            <a:endParaRPr lang="en-US" smtClean="0"/>
          </a:p>
        </p:txBody>
      </p:sp>
      <p:graphicFrame>
        <p:nvGraphicFramePr>
          <p:cNvPr id="1026" name="Object 3"/>
          <p:cNvGraphicFramePr>
            <a:graphicFrameLocks noChangeAspect="1"/>
          </p:cNvGraphicFramePr>
          <p:nvPr/>
        </p:nvGraphicFramePr>
        <p:xfrm>
          <a:off x="2133600" y="914400"/>
          <a:ext cx="8077200" cy="4114800"/>
        </p:xfrm>
        <a:graphic>
          <a:graphicData uri="http://schemas.openxmlformats.org/presentationml/2006/ole">
            <mc:AlternateContent xmlns:mc="http://schemas.openxmlformats.org/markup-compatibility/2006">
              <mc:Choice xmlns:v="urn:schemas-microsoft-com:vml" Requires="v">
                <p:oleObj spid="_x0000_s1037" name="Chart" r:id="rId4" imgW="6096000" imgH="4114800" progId="MSGraph.Chart.8">
                  <p:embed followColorScheme="full"/>
                </p:oleObj>
              </mc:Choice>
              <mc:Fallback>
                <p:oleObj name="Chart" r:id="rId4" imgW="6096000" imgH="4114800" progId="MSGraph.Chart.8">
                  <p:embed followColorScheme="full"/>
                  <p:pic>
                    <p:nvPicPr>
                      <p:cNvPr id="0" name=""/>
                      <p:cNvPicPr>
                        <a:picLocks noChangeAspect="1" noChangeArrowheads="1"/>
                      </p:cNvPicPr>
                      <p:nvPr/>
                    </p:nvPicPr>
                    <p:blipFill>
                      <a:blip r:embed="rId5"/>
                      <a:srcRect/>
                      <a:stretch>
                        <a:fillRect/>
                      </a:stretch>
                    </p:blipFill>
                    <p:spPr bwMode="auto">
                      <a:xfrm>
                        <a:off x="2133600" y="914400"/>
                        <a:ext cx="807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052903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Date Placeholder 1"/>
          <p:cNvSpPr>
            <a:spLocks noGrp="1"/>
          </p:cNvSpPr>
          <p:nvPr>
            <p:ph type="dt" sz="quarter" idx="10"/>
          </p:nvPr>
        </p:nvSpPr>
        <p:spPr>
          <a:noFill/>
        </p:spPr>
        <p:txBody>
          <a:bodyPr/>
          <a:lstStyle/>
          <a:p>
            <a:r>
              <a:rPr lang="en-US" smtClean="0"/>
              <a:t>All Rights Reserved</a:t>
            </a:r>
          </a:p>
        </p:txBody>
      </p:sp>
      <p:sp>
        <p:nvSpPr>
          <p:cNvPr id="355331" name="Footer Placeholder 2"/>
          <p:cNvSpPr>
            <a:spLocks noGrp="1"/>
          </p:cNvSpPr>
          <p:nvPr>
            <p:ph type="ftr" sz="quarter" idx="11"/>
          </p:nvPr>
        </p:nvSpPr>
        <p:spPr>
          <a:noFill/>
        </p:spPr>
        <p:txBody>
          <a:bodyPr/>
          <a:lstStyle/>
          <a:p>
            <a:r>
              <a:rPr lang="en-US" smtClean="0"/>
              <a:t>Kevin T. Blake, Ph.D., P.L.C.</a:t>
            </a:r>
          </a:p>
        </p:txBody>
      </p:sp>
      <p:sp>
        <p:nvSpPr>
          <p:cNvPr id="355332" name="Slide Number Placeholder 3"/>
          <p:cNvSpPr>
            <a:spLocks noGrp="1"/>
          </p:cNvSpPr>
          <p:nvPr>
            <p:ph type="sldNum" sz="quarter" idx="12"/>
          </p:nvPr>
        </p:nvSpPr>
        <p:spPr>
          <a:noFill/>
        </p:spPr>
        <p:txBody>
          <a:bodyPr/>
          <a:lstStyle/>
          <a:p>
            <a:fld id="{E05E2109-7DC2-441A-9EDC-8F24596EBF3D}" type="slidenum">
              <a:rPr lang="en-US" smtClean="0"/>
              <a:pPr/>
              <a:t>36</a:t>
            </a:fld>
            <a:endParaRPr lang="en-US" smtClean="0"/>
          </a:p>
        </p:txBody>
      </p:sp>
      <p:sp>
        <p:nvSpPr>
          <p:cNvPr id="372741" name="Rectangle 2"/>
          <p:cNvSpPr>
            <a:spLocks noChangeArrowheads="1"/>
          </p:cNvSpPr>
          <p:nvPr/>
        </p:nvSpPr>
        <p:spPr bwMode="auto">
          <a:xfrm>
            <a:off x="1905001" y="304800"/>
            <a:ext cx="8486775" cy="1143000"/>
          </a:xfrm>
          <a:prstGeom prst="rect">
            <a:avLst/>
          </a:prstGeom>
          <a:noFill/>
          <a:ln w="9525">
            <a:noFill/>
            <a:miter lim="800000"/>
            <a:headEnd/>
            <a:tailEnd/>
          </a:ln>
        </p:spPr>
        <p:txBody>
          <a:bodyPr anchor="ctr"/>
          <a:lstStyle/>
          <a:p>
            <a:pPr algn="ctr">
              <a:defRPr/>
            </a:pPr>
            <a:r>
              <a:rPr lang="en-US" sz="4400" b="1" dirty="0">
                <a:solidFill>
                  <a:srgbClr val="FF0000"/>
                </a:solidFill>
              </a:rPr>
              <a:t>Crossovers (Continued)</a:t>
            </a:r>
          </a:p>
        </p:txBody>
      </p:sp>
      <p:sp>
        <p:nvSpPr>
          <p:cNvPr id="417795" name="Rectangle 3"/>
          <p:cNvSpPr>
            <a:spLocks noChangeArrowheads="1"/>
          </p:cNvSpPr>
          <p:nvPr/>
        </p:nvSpPr>
        <p:spPr bwMode="auto">
          <a:xfrm>
            <a:off x="1905001" y="1447800"/>
            <a:ext cx="8486775" cy="4191000"/>
          </a:xfrm>
          <a:prstGeom prst="rect">
            <a:avLst/>
          </a:prstGeom>
          <a:noFill/>
          <a:ln w="9525">
            <a:noFill/>
            <a:miter lim="800000"/>
            <a:headEnd/>
            <a:tailEnd/>
          </a:ln>
        </p:spPr>
        <p:txBody>
          <a:bodyPr/>
          <a:lstStyle/>
          <a:p>
            <a:pPr marL="342900" indent="-342900">
              <a:spcBef>
                <a:spcPct val="20000"/>
              </a:spcBef>
              <a:defRPr/>
            </a:pPr>
            <a:r>
              <a:rPr lang="en-US" sz="3200" dirty="0"/>
              <a:t>	</a:t>
            </a:r>
            <a:r>
              <a:rPr lang="en-US" sz="2800" b="1" dirty="0"/>
              <a:t>Barkley wrote when the Combined Type changes to the Inattentive Type by adolescence or adulthood then the person should be thought of as having the Combined Type.</a:t>
            </a:r>
          </a:p>
          <a:p>
            <a:pPr marL="342900" indent="-342900">
              <a:spcBef>
                <a:spcPct val="20000"/>
              </a:spcBef>
              <a:defRPr/>
            </a:pPr>
            <a:r>
              <a:rPr lang="en-US" sz="3200" dirty="0"/>
              <a:t>	</a:t>
            </a:r>
            <a:r>
              <a:rPr lang="en-US" b="1" dirty="0"/>
              <a:t>Barkley, R.A. (2002). </a:t>
            </a:r>
            <a:r>
              <a:rPr lang="en-US" b="1" u="sng" dirty="0"/>
              <a:t>ADHD and Oppositional Defiant Children</a:t>
            </a:r>
            <a:r>
              <a:rPr lang="en-US" b="1" dirty="0"/>
              <a:t>. Seminar 	presented, February 19-20, Phoenix, AZ., The Institute for 	Continuing Education, Fairhope, AL.</a:t>
            </a:r>
          </a:p>
          <a:p>
            <a:pPr marL="342900" indent="-342900">
              <a:spcBef>
                <a:spcPct val="20000"/>
              </a:spcBef>
              <a:defRPr/>
            </a:pPr>
            <a:r>
              <a:rPr lang="en-US" b="1" dirty="0"/>
              <a:t>	Barkley, R.A. (2006). </a:t>
            </a:r>
            <a:r>
              <a:rPr lang="en-US" b="1" u="sng" dirty="0"/>
              <a:t>Attention-Deficit Hyperactivity Disorder, Third Edition</a:t>
            </a:r>
            <a:r>
              <a:rPr lang="en-US" b="1" dirty="0"/>
              <a:t>. New 	York, NY: Guilford. </a:t>
            </a:r>
          </a:p>
          <a:p>
            <a:pPr>
              <a:defRPr/>
            </a:pPr>
            <a:r>
              <a:rPr lang="en-US" b="1" dirty="0"/>
              <a:t>      Barkley, R.A., Murphy, K.R., &amp; Fischer, M. (2008). </a:t>
            </a:r>
            <a:r>
              <a:rPr lang="en-US" b="1" u="sng" dirty="0"/>
              <a:t>ADHD in Adults: What</a:t>
            </a:r>
            <a:r>
              <a:rPr lang="en-US" b="1" dirty="0"/>
              <a:t>              	</a:t>
            </a:r>
            <a:r>
              <a:rPr lang="en-US" b="1" u="sng" dirty="0"/>
              <a:t>The Science Says</a:t>
            </a:r>
            <a:r>
              <a:rPr lang="en-US" b="1" dirty="0"/>
              <a:t>. New York, NY: Guilford, p. 37-38.</a:t>
            </a:r>
          </a:p>
          <a:p>
            <a:pPr marL="342900" indent="-342900">
              <a:spcBef>
                <a:spcPct val="20000"/>
              </a:spcBef>
              <a:defRPr/>
            </a:pPr>
            <a:endParaRPr lang="en-US" b="1" dirty="0"/>
          </a:p>
          <a:p>
            <a:pPr marL="342900" indent="-342900">
              <a:spcBef>
                <a:spcPct val="20000"/>
              </a:spcBef>
              <a:defRPr/>
            </a:pPr>
            <a:endParaRPr lang="en-US" b="1" dirty="0"/>
          </a:p>
        </p:txBody>
      </p:sp>
      <p:pic>
        <p:nvPicPr>
          <p:cNvPr id="355335" name="Picture 4" descr="G1106132"/>
          <p:cNvPicPr>
            <a:picLocks noChangeAspect="1" noChangeArrowheads="1"/>
          </p:cNvPicPr>
          <p:nvPr/>
        </p:nvPicPr>
        <p:blipFill>
          <a:blip r:embed="rId3" cstate="print"/>
          <a:srcRect/>
          <a:stretch>
            <a:fillRect/>
          </a:stretch>
        </p:blipFill>
        <p:spPr bwMode="auto">
          <a:xfrm>
            <a:off x="7467600" y="5603876"/>
            <a:ext cx="2286000" cy="1254125"/>
          </a:xfrm>
          <a:prstGeom prst="rect">
            <a:avLst/>
          </a:prstGeom>
          <a:noFill/>
          <a:ln w="9525">
            <a:noFill/>
            <a:miter lim="800000"/>
            <a:headEnd/>
            <a:tailEnd/>
          </a:ln>
        </p:spPr>
      </p:pic>
    </p:spTree>
    <p:extLst>
      <p:ext uri="{BB962C8B-B14F-4D97-AF65-F5344CB8AC3E}">
        <p14:creationId xmlns:p14="http://schemas.microsoft.com/office/powerpoint/2010/main" val="216349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 calcmode="lin" valueType="num">
                                      <p:cBhvr>
                                        <p:cTn id="7" dur="500" fill="hold"/>
                                        <p:tgtEl>
                                          <p:spTgt spid="417795">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417795">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7795">
                                            <p:txEl>
                                              <p:pRg st="1" end="1"/>
                                            </p:txEl>
                                          </p:spTgt>
                                        </p:tgtEl>
                                        <p:attrNameLst>
                                          <p:attrName>style.visibility</p:attrName>
                                        </p:attrNameLst>
                                      </p:cBhvr>
                                      <p:to>
                                        <p:strVal val="visible"/>
                                      </p:to>
                                    </p:set>
                                    <p:anim calcmode="lin" valueType="num">
                                      <p:cBhvr>
                                        <p:cTn id="13" dur="500" fill="hold"/>
                                        <p:tgtEl>
                                          <p:spTgt spid="417795">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417795">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17795">
                                            <p:txEl>
                                              <p:pRg st="2" end="2"/>
                                            </p:txEl>
                                          </p:spTgt>
                                        </p:tgtEl>
                                        <p:attrNameLst>
                                          <p:attrName>style.visibility</p:attrName>
                                        </p:attrNameLst>
                                      </p:cBhvr>
                                      <p:to>
                                        <p:strVal val="visible"/>
                                      </p:to>
                                    </p:set>
                                    <p:anim calcmode="lin" valueType="num">
                                      <p:cBhvr>
                                        <p:cTn id="19" dur="500" fill="hold"/>
                                        <p:tgtEl>
                                          <p:spTgt spid="417795">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417795">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417795">
                                            <p:txEl>
                                              <p:pRg st="3" end="3"/>
                                            </p:txEl>
                                          </p:spTgt>
                                        </p:tgtEl>
                                        <p:attrNameLst>
                                          <p:attrName>style.visibility</p:attrName>
                                        </p:attrNameLst>
                                      </p:cBhvr>
                                      <p:to>
                                        <p:strVal val="visible"/>
                                      </p:to>
                                    </p:set>
                                    <p:anim calcmode="lin" valueType="num">
                                      <p:cBhvr>
                                        <p:cTn id="25" dur="500" fill="hold"/>
                                        <p:tgtEl>
                                          <p:spTgt spid="417795">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417795">
                                            <p:txEl>
                                              <p:pRg st="3" end="3"/>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Date Placeholder 1"/>
          <p:cNvSpPr>
            <a:spLocks noGrp="1"/>
          </p:cNvSpPr>
          <p:nvPr>
            <p:ph type="dt" sz="quarter" idx="10"/>
          </p:nvPr>
        </p:nvSpPr>
        <p:spPr>
          <a:noFill/>
        </p:spPr>
        <p:txBody>
          <a:bodyPr/>
          <a:lstStyle/>
          <a:p>
            <a:r>
              <a:rPr lang="en-US" smtClean="0"/>
              <a:t>All Rights Reserved</a:t>
            </a:r>
          </a:p>
        </p:txBody>
      </p:sp>
      <p:sp>
        <p:nvSpPr>
          <p:cNvPr id="356355" name="Footer Placeholder 2"/>
          <p:cNvSpPr>
            <a:spLocks noGrp="1"/>
          </p:cNvSpPr>
          <p:nvPr>
            <p:ph type="ftr" sz="quarter" idx="11"/>
          </p:nvPr>
        </p:nvSpPr>
        <p:spPr>
          <a:noFill/>
        </p:spPr>
        <p:txBody>
          <a:bodyPr/>
          <a:lstStyle/>
          <a:p>
            <a:r>
              <a:rPr lang="en-US" smtClean="0"/>
              <a:t>Kevin T. Blake, Ph.D., P.L.C.</a:t>
            </a:r>
          </a:p>
        </p:txBody>
      </p:sp>
      <p:sp>
        <p:nvSpPr>
          <p:cNvPr id="356356" name="Slide Number Placeholder 3"/>
          <p:cNvSpPr>
            <a:spLocks noGrp="1"/>
          </p:cNvSpPr>
          <p:nvPr>
            <p:ph type="sldNum" sz="quarter" idx="12"/>
          </p:nvPr>
        </p:nvSpPr>
        <p:spPr>
          <a:noFill/>
        </p:spPr>
        <p:txBody>
          <a:bodyPr/>
          <a:lstStyle/>
          <a:p>
            <a:fld id="{A91BECE6-E994-4384-85CA-534D17566413}" type="slidenum">
              <a:rPr lang="en-US" smtClean="0"/>
              <a:pPr/>
              <a:t>37</a:t>
            </a:fld>
            <a:endParaRPr lang="en-US" smtClean="0"/>
          </a:p>
        </p:txBody>
      </p:sp>
      <p:sp>
        <p:nvSpPr>
          <p:cNvPr id="373765" name="Rectangle 4"/>
          <p:cNvSpPr>
            <a:spLocks noChangeArrowheads="1"/>
          </p:cNvSpPr>
          <p:nvPr/>
        </p:nvSpPr>
        <p:spPr bwMode="auto">
          <a:xfrm>
            <a:off x="1752601" y="457200"/>
            <a:ext cx="8486775" cy="1143000"/>
          </a:xfrm>
          <a:prstGeom prst="rect">
            <a:avLst/>
          </a:prstGeom>
          <a:noFill/>
          <a:ln w="9525">
            <a:noFill/>
            <a:miter lim="800000"/>
            <a:headEnd/>
            <a:tailEnd/>
          </a:ln>
        </p:spPr>
        <p:txBody>
          <a:bodyPr anchor="ctr"/>
          <a:lstStyle/>
          <a:p>
            <a:pPr algn="ctr">
              <a:defRPr/>
            </a:pPr>
            <a:r>
              <a:rPr lang="en-US" sz="4400" b="1" dirty="0">
                <a:solidFill>
                  <a:srgbClr val="FF0000"/>
                </a:solidFill>
              </a:rPr>
              <a:t>Mild Combined Type vs. Inattentive Type/SCT</a:t>
            </a:r>
          </a:p>
        </p:txBody>
      </p:sp>
      <p:sp>
        <p:nvSpPr>
          <p:cNvPr id="356358" name="Rectangle 5"/>
          <p:cNvSpPr>
            <a:spLocks noChangeArrowheads="1"/>
          </p:cNvSpPr>
          <p:nvPr/>
        </p:nvSpPr>
        <p:spPr bwMode="auto">
          <a:xfrm>
            <a:off x="1752601" y="2133600"/>
            <a:ext cx="8486775" cy="3657600"/>
          </a:xfrm>
          <a:prstGeom prst="rect">
            <a:avLst/>
          </a:prstGeom>
          <a:noFill/>
          <a:ln w="9525">
            <a:noFill/>
            <a:miter lim="800000"/>
            <a:headEnd/>
            <a:tailEnd/>
          </a:ln>
        </p:spPr>
        <p:txBody>
          <a:bodyPr/>
          <a:lstStyle/>
          <a:p>
            <a:pPr marL="342900" indent="-342900">
              <a:spcBef>
                <a:spcPct val="20000"/>
              </a:spcBef>
            </a:pPr>
            <a:r>
              <a:rPr lang="en-US" sz="3200" b="1" dirty="0"/>
              <a:t>	</a:t>
            </a:r>
            <a:r>
              <a:rPr lang="en-US" sz="2800" b="1" dirty="0"/>
              <a:t>30% to 50% of those with Inattentive AD/HD have the Sluggish Cognitive Tempo (SCT) subtype. The remainder are Shadow Syndrome (Mild) Combined Type.</a:t>
            </a:r>
          </a:p>
          <a:p>
            <a:pPr marL="342900" indent="-342900">
              <a:spcBef>
                <a:spcPct val="20000"/>
              </a:spcBef>
            </a:pPr>
            <a:endParaRPr lang="en-US" sz="2800" dirty="0"/>
          </a:p>
          <a:p>
            <a:pPr marL="342900" indent="-342900">
              <a:spcBef>
                <a:spcPct val="20000"/>
              </a:spcBef>
            </a:pPr>
            <a:r>
              <a:rPr lang="en-US" dirty="0"/>
              <a:t>	</a:t>
            </a:r>
            <a:r>
              <a:rPr lang="en-US" b="1" dirty="0"/>
              <a:t>Barkley, R.A. (2002) </a:t>
            </a:r>
            <a:r>
              <a:rPr lang="en-US" b="1" u="sng" dirty="0"/>
              <a:t>Mental and Medical Outcomes of AD/HD</a:t>
            </a:r>
            <a:r>
              <a:rPr lang="en-US" b="1" dirty="0"/>
              <a:t>. Pre-	Conference Institute, # TPA1, Thursday October 17, 2002, 14</a:t>
            </a:r>
            <a:r>
              <a:rPr lang="en-US" b="1" baseline="30000" dirty="0"/>
              <a:t>th</a:t>
            </a:r>
            <a:r>
              <a:rPr lang="en-US" b="1" dirty="0"/>
              <a:t> Annual CHADD 	International Conference, Miami Beach, FL.</a:t>
            </a:r>
          </a:p>
          <a:p>
            <a:pPr marL="342900" indent="-342900">
              <a:spcBef>
                <a:spcPct val="20000"/>
              </a:spcBef>
            </a:pPr>
            <a:r>
              <a:rPr lang="en-US" b="1" dirty="0"/>
              <a:t>	Barkley, R.A. (2006). </a:t>
            </a:r>
            <a:r>
              <a:rPr lang="en-US" b="1" u="sng" dirty="0"/>
              <a:t>Attention-Deficit Hyperactivity Disorder, Third Edition</a:t>
            </a:r>
            <a:r>
              <a:rPr lang="en-US" b="1" dirty="0"/>
              <a:t>. New 	York, NY: Guilford, p. 37.</a:t>
            </a:r>
          </a:p>
          <a:p>
            <a:pPr marL="342900" indent="-342900">
              <a:spcBef>
                <a:spcPct val="20000"/>
              </a:spcBef>
            </a:pPr>
            <a:r>
              <a:rPr lang="en-US" sz="2000" b="1" i="1" dirty="0">
                <a:solidFill>
                  <a:srgbClr val="FF3300"/>
                </a:solidFill>
              </a:rPr>
              <a:t> </a:t>
            </a:r>
          </a:p>
          <a:p>
            <a:pPr marL="342900" indent="-342900">
              <a:spcBef>
                <a:spcPct val="20000"/>
              </a:spcBef>
            </a:pPr>
            <a:endParaRPr lang="en-US" sz="3200" b="1" i="1" dirty="0">
              <a:solidFill>
                <a:srgbClr val="FF3300"/>
              </a:solidFill>
            </a:endParaRPr>
          </a:p>
        </p:txBody>
      </p:sp>
      <p:pic>
        <p:nvPicPr>
          <p:cNvPr id="356359" name="Picture 6" descr="G1106132"/>
          <p:cNvPicPr>
            <a:picLocks noChangeAspect="1" noChangeArrowheads="1"/>
          </p:cNvPicPr>
          <p:nvPr/>
        </p:nvPicPr>
        <p:blipFill>
          <a:blip r:embed="rId3" cstate="print"/>
          <a:srcRect/>
          <a:stretch>
            <a:fillRect/>
          </a:stretch>
        </p:blipFill>
        <p:spPr bwMode="auto">
          <a:xfrm>
            <a:off x="6172200" y="3505200"/>
            <a:ext cx="1828800" cy="1003300"/>
          </a:xfrm>
          <a:prstGeom prst="rect">
            <a:avLst/>
          </a:prstGeom>
          <a:noFill/>
          <a:ln w="9525">
            <a:noFill/>
            <a:miter lim="800000"/>
            <a:headEnd/>
            <a:tailEnd/>
          </a:ln>
        </p:spPr>
      </p:pic>
    </p:spTree>
    <p:extLst>
      <p:ext uri="{BB962C8B-B14F-4D97-AF65-F5344CB8AC3E}">
        <p14:creationId xmlns:p14="http://schemas.microsoft.com/office/powerpoint/2010/main" val="2258293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CHADD Conference November, 2012</a:t>
            </a:r>
            <a:endParaRPr lang="en-US" b="1" dirty="0">
              <a:solidFill>
                <a:srgbClr val="002060"/>
              </a:solidFill>
            </a:endParaRPr>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Barkley (November 9, 2012) stated the </a:t>
            </a:r>
            <a:r>
              <a:rPr lang="en-US" b="1" dirty="0"/>
              <a:t>ADHD and Disruptive Behavior Disorders </a:t>
            </a:r>
            <a:r>
              <a:rPr lang="en-US" b="1" dirty="0" smtClean="0"/>
              <a:t>Workgroup</a:t>
            </a:r>
            <a:r>
              <a:rPr lang="en-US" dirty="0"/>
              <a:t> </a:t>
            </a:r>
            <a:r>
              <a:rPr lang="en-US" b="1" dirty="0" smtClean="0"/>
              <a:t>of the DSM-5 had decided in October not to include Attention-Deficit/Hyperactivity Disorder, Inattentive Presentation (Restrictive) in the manual’s revision. He also mentioned the committee will probably not have adult norms and cutoffs for AD/HD…</a:t>
            </a:r>
            <a:endParaRPr lang="en-US" b="1"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Slide Number Placeholder 4"/>
          <p:cNvSpPr>
            <a:spLocks noGrp="1"/>
          </p:cNvSpPr>
          <p:nvPr>
            <p:ph type="sldNum" sz="quarter" idx="12"/>
          </p:nvPr>
        </p:nvSpPr>
        <p:spPr/>
        <p:txBody>
          <a:bodyPr/>
          <a:lstStyle/>
          <a:p>
            <a:fld id="{D26C0EA4-96A1-4E9C-B90F-B681DB50F428}"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www.drkevintblake.com</a:t>
            </a:r>
            <a:endParaRPr lang="en-US"/>
          </a:p>
        </p:txBody>
      </p:sp>
    </p:spTree>
    <p:extLst>
      <p:ext uri="{BB962C8B-B14F-4D97-AF65-F5344CB8AC3E}">
        <p14:creationId xmlns:p14="http://schemas.microsoft.com/office/powerpoint/2010/main" val="2223405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CHADD Conference 2012</a:t>
            </a:r>
            <a:endParaRPr lang="en-US" b="1" dirty="0">
              <a:solidFill>
                <a:srgbClr val="002060"/>
              </a:solidFill>
            </a:endParaRPr>
          </a:p>
        </p:txBody>
      </p:sp>
      <p:sp>
        <p:nvSpPr>
          <p:cNvPr id="3" name="Content Placeholder 2"/>
          <p:cNvSpPr>
            <a:spLocks noGrp="1"/>
          </p:cNvSpPr>
          <p:nvPr>
            <p:ph idx="1"/>
          </p:nvPr>
        </p:nvSpPr>
        <p:spPr/>
        <p:txBody>
          <a:bodyPr/>
          <a:lstStyle/>
          <a:p>
            <a:pPr>
              <a:buNone/>
            </a:pPr>
            <a:r>
              <a:rPr lang="en-US" dirty="0" smtClean="0"/>
              <a:t>	</a:t>
            </a:r>
            <a:r>
              <a:rPr lang="en-US" b="1" dirty="0" smtClean="0"/>
              <a:t>Barkley (November 9, 2012) continued that the DSM-5 committees had been told by a large group of health insurance companies, the Administration, the Department of Health, Education and Welfare as well as the Social Security Administration not to add new disorders or do anything that would increase the prevalence of disorders. Hence, the decisions of the previous slide. </a:t>
            </a:r>
            <a:endParaRPr lang="en-US" b="1"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Slide Number Placeholder 4"/>
          <p:cNvSpPr>
            <a:spLocks noGrp="1"/>
          </p:cNvSpPr>
          <p:nvPr>
            <p:ph type="sldNum" sz="quarter" idx="12"/>
          </p:nvPr>
        </p:nvSpPr>
        <p:spPr/>
        <p:txBody>
          <a:bodyPr/>
          <a:lstStyle/>
          <a:p>
            <a:fld id="{D26C0EA4-96A1-4E9C-B90F-B681DB50F428}"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www.drkevintblake.com</a:t>
            </a:r>
            <a:endParaRPr lang="en-US"/>
          </a:p>
        </p:txBody>
      </p:sp>
    </p:spTree>
    <p:extLst>
      <p:ext uri="{BB962C8B-B14F-4D97-AF65-F5344CB8AC3E}">
        <p14:creationId xmlns:p14="http://schemas.microsoft.com/office/powerpoint/2010/main" val="3542484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2011 DSM-5 AD/HD Changes </a:t>
            </a:r>
            <a:endParaRPr lang="en-US" b="1" dirty="0">
              <a:solidFill>
                <a:schemeClr val="tx2"/>
              </a:solidFill>
            </a:endParaRPr>
          </a:p>
        </p:txBody>
      </p:sp>
      <p:sp>
        <p:nvSpPr>
          <p:cNvPr id="3" name="Content Placeholder 2"/>
          <p:cNvSpPr>
            <a:spLocks noGrp="1"/>
          </p:cNvSpPr>
          <p:nvPr>
            <p:ph idx="1"/>
          </p:nvPr>
        </p:nvSpPr>
        <p:spPr/>
        <p:txBody>
          <a:bodyPr>
            <a:normAutofit/>
          </a:bodyPr>
          <a:lstStyle/>
          <a:p>
            <a:r>
              <a:rPr lang="en-US" b="1" dirty="0" smtClean="0"/>
              <a:t>Attention-Deficit/Hyperactivity Disorder:</a:t>
            </a:r>
          </a:p>
          <a:p>
            <a:r>
              <a:rPr lang="en-US" b="1" dirty="0" smtClean="0"/>
              <a:t>Specify based on current presentation-</a:t>
            </a:r>
          </a:p>
          <a:p>
            <a:pPr lvl="1"/>
            <a:r>
              <a:rPr lang="en-US" b="1" dirty="0" smtClean="0"/>
              <a:t>Combined Presentation</a:t>
            </a:r>
          </a:p>
          <a:p>
            <a:pPr lvl="1"/>
            <a:r>
              <a:rPr lang="en-US" b="1" dirty="0" smtClean="0"/>
              <a:t>Predominately Inattentive Presentation</a:t>
            </a:r>
          </a:p>
          <a:p>
            <a:pPr lvl="1"/>
            <a:r>
              <a:rPr lang="en-US" b="1" dirty="0" smtClean="0"/>
              <a:t>Predominately Hyperactive/Impulsive Presentation</a:t>
            </a:r>
          </a:p>
          <a:p>
            <a:pPr lvl="1"/>
            <a:r>
              <a:rPr lang="en-US" b="1" dirty="0" smtClean="0"/>
              <a:t>Inattentive Presentation (Restrictive)</a:t>
            </a:r>
          </a:p>
          <a:p>
            <a:r>
              <a:rPr lang="en-US" b="1" dirty="0" smtClean="0"/>
              <a:t>Other Specified Attention-Deficit/Hyperactivity Disorder</a:t>
            </a:r>
            <a:endParaRPr lang="en-US" b="1" dirty="0"/>
          </a:p>
        </p:txBody>
      </p:sp>
      <p:sp>
        <p:nvSpPr>
          <p:cNvPr id="4" name="Date Placeholder 3"/>
          <p:cNvSpPr>
            <a:spLocks noGrp="1"/>
          </p:cNvSpPr>
          <p:nvPr>
            <p:ph type="dt" sz="half" idx="10"/>
          </p:nvPr>
        </p:nvSpPr>
        <p:spPr/>
        <p:txBody>
          <a:bodyPr/>
          <a:lstStyle/>
          <a:p>
            <a:r>
              <a:rPr lang="en-US" smtClean="0"/>
              <a:t>All Rights Reserved</a:t>
            </a:r>
            <a:endParaRPr lang="en-US"/>
          </a:p>
        </p:txBody>
      </p:sp>
      <p:sp>
        <p:nvSpPr>
          <p:cNvPr id="5" name="Slide Number Placeholder 4"/>
          <p:cNvSpPr>
            <a:spLocks noGrp="1"/>
          </p:cNvSpPr>
          <p:nvPr>
            <p:ph type="sldNum" sz="quarter" idx="12"/>
          </p:nvPr>
        </p:nvSpPr>
        <p:spPr/>
        <p:txBody>
          <a:bodyPr/>
          <a:lstStyle/>
          <a:p>
            <a:fld id="{CFBC9EBD-806F-401F-9F9A-3CAC61EAE857}"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Kevin T. Blake, Ph.D., P.L.C.</a:t>
            </a:r>
            <a:endParaRPr lang="en-US"/>
          </a:p>
        </p:txBody>
      </p:sp>
    </p:spTree>
    <p:extLst>
      <p:ext uri="{BB962C8B-B14F-4D97-AF65-F5344CB8AC3E}">
        <p14:creationId xmlns:p14="http://schemas.microsoft.com/office/powerpoint/2010/main" val="127636127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CHADD Conference, 2012</a:t>
            </a:r>
            <a:endParaRPr lang="en-US" b="1" dirty="0">
              <a:solidFill>
                <a:srgbClr val="002060"/>
              </a:solidFill>
            </a:endParaRPr>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At the end of Barkley’s SCT seminar there was a lively discussion about what to call SCT. Focused Attention Disorder (FAD) was suggested. But people did not like the acronym FAD, implying the disorder is a passing fad. Sluggish Cognitive Tempo, Developmental Concentration Disorder, Atypical AD/HD, Pathological Mind Wandering among others were considered, but none of these were thought to convey the true nature of the disorder and/or to be pejorative. Hence, they did not arrive at a name. </a:t>
            </a:r>
            <a:endParaRPr lang="en-US" b="1"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Slide Number Placeholder 4"/>
          <p:cNvSpPr>
            <a:spLocks noGrp="1"/>
          </p:cNvSpPr>
          <p:nvPr>
            <p:ph type="sldNum" sz="quarter" idx="12"/>
          </p:nvPr>
        </p:nvSpPr>
        <p:spPr/>
        <p:txBody>
          <a:bodyPr/>
          <a:lstStyle/>
          <a:p>
            <a:fld id="{D26C0EA4-96A1-4E9C-B90F-B681DB50F428}"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www.drkevintblake.com</a:t>
            </a:r>
            <a:endParaRPr lang="en-US"/>
          </a:p>
        </p:txBody>
      </p:sp>
    </p:spTree>
    <p:extLst>
      <p:ext uri="{BB962C8B-B14F-4D97-AF65-F5344CB8AC3E}">
        <p14:creationId xmlns:p14="http://schemas.microsoft.com/office/powerpoint/2010/main" val="6629753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CHADD Conference, 2012</a:t>
            </a:r>
            <a:endParaRPr lang="en-US" b="1" dirty="0">
              <a:solidFill>
                <a:srgbClr val="002060"/>
              </a:solidFill>
            </a:endParaRPr>
          </a:p>
        </p:txBody>
      </p:sp>
      <p:sp>
        <p:nvSpPr>
          <p:cNvPr id="3" name="Content Placeholder 2"/>
          <p:cNvSpPr>
            <a:spLocks noGrp="1"/>
          </p:cNvSpPr>
          <p:nvPr>
            <p:ph idx="1"/>
          </p:nvPr>
        </p:nvSpPr>
        <p:spPr/>
        <p:txBody>
          <a:bodyPr>
            <a:normAutofit/>
          </a:bodyPr>
          <a:lstStyle/>
          <a:p>
            <a:pPr>
              <a:buNone/>
            </a:pPr>
            <a:r>
              <a:rPr lang="en-US" b="1" dirty="0" smtClean="0"/>
              <a:t>Barkley, R. A. (November 9, 2012) The Other Attention Disorder: Sluggish Cognitive Tempo (ADD/SCT) Vs. ADHD– Impairment, and Management. Paper presented at the 24</a:t>
            </a:r>
            <a:r>
              <a:rPr lang="en-US" b="1" baseline="30000" dirty="0" smtClean="0"/>
              <a:t>th</a:t>
            </a:r>
            <a:r>
              <a:rPr lang="en-US" b="1" dirty="0" smtClean="0"/>
              <a:t> Annual CHADD International Conference on ADHD, Burlingame, CA, November 8 – 10, 2012.  </a:t>
            </a:r>
          </a:p>
          <a:p>
            <a:pPr>
              <a:buNone/>
            </a:pPr>
            <a:r>
              <a:rPr lang="en-US" b="1" dirty="0" smtClean="0"/>
              <a:t>Author (May 1, 2012)  Attention Deficit/Hyperactivity Disorder-Rationale: </a:t>
            </a:r>
            <a:r>
              <a:rPr lang="en-US" b="1" dirty="0"/>
              <a:t>Rationale for Changes in ADHD in </a:t>
            </a:r>
            <a:r>
              <a:rPr lang="en-US" b="1" dirty="0" smtClean="0"/>
              <a:t>DSM-5</a:t>
            </a:r>
            <a:r>
              <a:rPr lang="en-US" dirty="0"/>
              <a:t> </a:t>
            </a:r>
            <a:r>
              <a:rPr lang="en-US" b="1" dirty="0" smtClean="0"/>
              <a:t>From </a:t>
            </a:r>
            <a:r>
              <a:rPr lang="en-US" b="1" dirty="0"/>
              <a:t>the ADHD and Disruptive Behavior Disorders </a:t>
            </a:r>
            <a:r>
              <a:rPr lang="en-US" b="1" dirty="0" smtClean="0"/>
              <a:t>Workgroup.  From website: </a:t>
            </a:r>
            <a:r>
              <a:rPr lang="en-US" b="1" dirty="0" smtClean="0">
                <a:hlinkClick r:id="rId3"/>
              </a:rPr>
              <a:t>http://www.dsm5.org/ProposedRevision/Pages/proposedrevision.aspx?rid=383#</a:t>
            </a:r>
            <a:r>
              <a:rPr lang="en-US" b="1" dirty="0" smtClean="0"/>
              <a:t>. </a:t>
            </a:r>
            <a:endParaRPr lang="en-US" dirty="0" smtClean="0"/>
          </a:p>
          <a:p>
            <a:pPr>
              <a:buNone/>
            </a:pPr>
            <a:endParaRPr lang="en-US" b="1" dirty="0" smtClean="0"/>
          </a:p>
          <a:p>
            <a:pPr>
              <a:buNone/>
            </a:pPr>
            <a:endParaRPr lang="en-US" b="1"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Slide Number Placeholder 4"/>
          <p:cNvSpPr>
            <a:spLocks noGrp="1"/>
          </p:cNvSpPr>
          <p:nvPr>
            <p:ph type="sldNum" sz="quarter" idx="12"/>
          </p:nvPr>
        </p:nvSpPr>
        <p:spPr/>
        <p:txBody>
          <a:bodyPr/>
          <a:lstStyle/>
          <a:p>
            <a:fld id="{D26C0EA4-96A1-4E9C-B90F-B681DB50F428}"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www.drkevintblake.com</a:t>
            </a:r>
            <a:endParaRPr lang="en-US"/>
          </a:p>
        </p:txBody>
      </p:sp>
    </p:spTree>
    <p:extLst>
      <p:ext uri="{BB962C8B-B14F-4D97-AF65-F5344CB8AC3E}">
        <p14:creationId xmlns:p14="http://schemas.microsoft.com/office/powerpoint/2010/main" val="1049598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noAutofit/>
          </a:bodyPr>
          <a:lstStyle/>
          <a:p>
            <a:r>
              <a:rPr lang="en-US" sz="3600" b="1" dirty="0">
                <a:solidFill>
                  <a:schemeClr val="tx2"/>
                </a:solidFill>
              </a:rPr>
              <a:t>Joel </a:t>
            </a:r>
            <a:r>
              <a:rPr lang="en-US" sz="3600" b="1" dirty="0" err="1">
                <a:solidFill>
                  <a:schemeClr val="tx2"/>
                </a:solidFill>
              </a:rPr>
              <a:t>Nigg</a:t>
            </a:r>
            <a:r>
              <a:rPr lang="en-US" sz="3600" b="1" dirty="0">
                <a:solidFill>
                  <a:schemeClr val="tx2"/>
                </a:solidFill>
              </a:rPr>
              <a:t> on the Inattentive Type</a:t>
            </a:r>
            <a:br>
              <a:rPr lang="en-US" sz="3600" b="1" dirty="0">
                <a:solidFill>
                  <a:schemeClr val="tx2"/>
                </a:solidFill>
              </a:rPr>
            </a:br>
            <a:endParaRPr lang="en-US" sz="3600" b="1" dirty="0">
              <a:solidFill>
                <a:schemeClr val="tx2"/>
              </a:solidFill>
            </a:endParaRPr>
          </a:p>
        </p:txBody>
      </p:sp>
      <p:sp>
        <p:nvSpPr>
          <p:cNvPr id="3" name="Content Placeholder 2"/>
          <p:cNvSpPr>
            <a:spLocks noGrp="1"/>
          </p:cNvSpPr>
          <p:nvPr>
            <p:ph idx="1"/>
          </p:nvPr>
        </p:nvSpPr>
        <p:spPr>
          <a:xfrm>
            <a:off x="1981200" y="1143001"/>
            <a:ext cx="8229600" cy="4983163"/>
          </a:xfrm>
        </p:spPr>
        <p:txBody>
          <a:bodyPr>
            <a:normAutofit lnSpcReduction="10000"/>
          </a:bodyPr>
          <a:lstStyle/>
          <a:p>
            <a:pPr>
              <a:buFont typeface="Wingdings" pitchFamily="2" charset="2"/>
              <a:buChar char="Ø"/>
            </a:pPr>
            <a:r>
              <a:rPr lang="en-US" sz="2400" b="1" dirty="0"/>
              <a:t>Those with Inattentive ADHD have more problems with response inhibition than controls, but less than those with Combined Type ADHD.</a:t>
            </a:r>
          </a:p>
          <a:p>
            <a:pPr>
              <a:buFont typeface="Wingdings" pitchFamily="2" charset="2"/>
              <a:buChar char="Ø"/>
            </a:pPr>
            <a:r>
              <a:rPr lang="en-US" sz="2400" b="1" dirty="0"/>
              <a:t>Those with Inattentive ADHD have an abnormal </a:t>
            </a:r>
            <a:r>
              <a:rPr lang="en-US" sz="2400" b="1" dirty="0" err="1"/>
              <a:t>attentional</a:t>
            </a:r>
            <a:r>
              <a:rPr lang="en-US" sz="2400" b="1" dirty="0"/>
              <a:t> blink that indicates they have a neurologically different frontal-parietal system than those with Combined Type ADHD.</a:t>
            </a:r>
          </a:p>
          <a:p>
            <a:pPr>
              <a:buFont typeface="Wingdings" pitchFamily="2" charset="2"/>
              <a:buChar char="Ø"/>
            </a:pPr>
            <a:r>
              <a:rPr lang="en-US" sz="2400" b="1" dirty="0"/>
              <a:t>However, ADHD subtypes are unstable over time and this applies somewhat to the Inattentive Type.</a:t>
            </a:r>
          </a:p>
          <a:p>
            <a:pPr>
              <a:buNone/>
            </a:pPr>
            <a:r>
              <a:rPr lang="en-US" sz="1800" b="1" dirty="0" err="1"/>
              <a:t>Nigg</a:t>
            </a:r>
            <a:r>
              <a:rPr lang="en-US" sz="1800" b="1" dirty="0"/>
              <a:t>, J. (November 11, 2010). </a:t>
            </a:r>
            <a:r>
              <a:rPr lang="en-US" sz="1800" b="1" u="sng" dirty="0"/>
              <a:t>Mechanisms and Causes of ADHD</a:t>
            </a:r>
            <a:r>
              <a:rPr lang="en-US" sz="1800" b="1" dirty="0"/>
              <a:t>. Paper presented at the 22</a:t>
            </a:r>
            <a:r>
              <a:rPr lang="en-US" sz="1800" b="1" baseline="30000" dirty="0"/>
              <a:t>nd</a:t>
            </a:r>
            <a:r>
              <a:rPr lang="en-US" sz="1800" b="1" dirty="0"/>
              <a:t> Annual CHADD International Conference, Atlanta, GA, November 11-13, Session TA-1.</a:t>
            </a:r>
          </a:p>
          <a:p>
            <a:pPr>
              <a:buNone/>
            </a:pPr>
            <a:r>
              <a:rPr lang="en-US" sz="1800" b="1" dirty="0" err="1"/>
              <a:t>Nigg</a:t>
            </a:r>
            <a:r>
              <a:rPr lang="en-US" sz="1800" b="1" dirty="0"/>
              <a:t>, J., et al (November 11, 2010). </a:t>
            </a:r>
            <a:r>
              <a:rPr lang="en-US" sz="1800" b="1" u="sng" dirty="0"/>
              <a:t>Through The Looking Glass: Gaze Into The Future of DSM-5</a:t>
            </a:r>
            <a:r>
              <a:rPr lang="en-US" sz="1800" b="1" dirty="0"/>
              <a:t>. Paper presented at 22</a:t>
            </a:r>
            <a:r>
              <a:rPr lang="en-US" sz="1800" b="1" baseline="30000" dirty="0"/>
              <a:t>nd</a:t>
            </a:r>
            <a:r>
              <a:rPr lang="en-US" sz="1800" b="1" dirty="0"/>
              <a:t> Annual CHADD International Conference, Atlanta, GA November 11-13, Session TB-1.</a:t>
            </a:r>
          </a:p>
        </p:txBody>
      </p:sp>
      <p:sp>
        <p:nvSpPr>
          <p:cNvPr id="4" name="Date Placeholder 3"/>
          <p:cNvSpPr>
            <a:spLocks noGrp="1"/>
          </p:cNvSpPr>
          <p:nvPr>
            <p:ph type="dt" sz="half" idx="10"/>
          </p:nvPr>
        </p:nvSpPr>
        <p:spPr/>
        <p:txBody>
          <a:bodyPr/>
          <a:lstStyle/>
          <a:p>
            <a:r>
              <a:rPr lang="en-US" smtClean="0"/>
              <a:t>All Rights Reserved</a:t>
            </a:r>
            <a:endParaRPr lang="en-US"/>
          </a:p>
        </p:txBody>
      </p:sp>
      <p:sp>
        <p:nvSpPr>
          <p:cNvPr id="5" name="Slide Number Placeholder 4"/>
          <p:cNvSpPr>
            <a:spLocks noGrp="1"/>
          </p:cNvSpPr>
          <p:nvPr>
            <p:ph type="sldNum" sz="quarter" idx="12"/>
          </p:nvPr>
        </p:nvSpPr>
        <p:spPr/>
        <p:txBody>
          <a:bodyPr/>
          <a:lstStyle/>
          <a:p>
            <a:fld id="{CFBC9EBD-806F-401F-9F9A-3CAC61EAE857}"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Kevin T. Blake, Ph.D., P.L.C.</a:t>
            </a:r>
            <a:endParaRPr lang="en-US"/>
          </a:p>
        </p:txBody>
      </p:sp>
    </p:spTree>
    <p:extLst>
      <p:ext uri="{BB962C8B-B14F-4D97-AF65-F5344CB8AC3E}">
        <p14:creationId xmlns:p14="http://schemas.microsoft.com/office/powerpoint/2010/main" val="419576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chemeClr val="tx2"/>
                </a:solidFill>
              </a:rPr>
              <a:t>Subtyping AD/HD</a:t>
            </a:r>
            <a:endParaRPr lang="en-US" b="1" u="sng" dirty="0">
              <a:solidFill>
                <a:schemeClr val="tx2"/>
              </a:solidFill>
            </a:endParaRPr>
          </a:p>
        </p:txBody>
      </p:sp>
      <p:sp>
        <p:nvSpPr>
          <p:cNvPr id="3" name="Content Placeholder 2"/>
          <p:cNvSpPr>
            <a:spLocks noGrp="1"/>
          </p:cNvSpPr>
          <p:nvPr>
            <p:ph idx="1"/>
          </p:nvPr>
        </p:nvSpPr>
        <p:spPr/>
        <p:txBody>
          <a:bodyPr>
            <a:normAutofit fontScale="92500"/>
          </a:bodyPr>
          <a:lstStyle/>
          <a:p>
            <a:pPr marL="0" indent="0">
              <a:buNone/>
            </a:pPr>
            <a:r>
              <a:rPr lang="en-US" b="1" dirty="0" smtClean="0"/>
              <a:t>Joel </a:t>
            </a:r>
            <a:r>
              <a:rPr lang="en-US" b="1" dirty="0" err="1" smtClean="0"/>
              <a:t>Nigg</a:t>
            </a:r>
            <a:r>
              <a:rPr lang="en-US" b="1" dirty="0" smtClean="0"/>
              <a:t>, who was involved in the creation of the AD/HD diagnostic criterion for the DSM-5®. He said the field trial study group found there was a group of “purely inattentive type” children who had slower attentional blink, slower processing speed, and significantly fewer symptoms of hyperactive-impulsive symptoms of AD/HD than did AD/HD children and non-impaired children. It was implied that future editions of the DSM will be able to better address this group. Similar observations were made about a subgroup of AD/HD children with “callous-unemotional” symptoms without </a:t>
            </a:r>
            <a:r>
              <a:rPr lang="en-US" b="1" dirty="0"/>
              <a:t>c</a:t>
            </a:r>
            <a:r>
              <a:rPr lang="en-US" b="1" dirty="0" smtClean="0"/>
              <a:t>onduct disorder. These children were seen as having somewhat psychopathic personalities.</a:t>
            </a:r>
          </a:p>
          <a:p>
            <a:pPr marL="0" indent="0">
              <a:buNone/>
            </a:pPr>
            <a:r>
              <a:rPr lang="en-US" sz="1900" b="1" dirty="0" err="1" smtClean="0"/>
              <a:t>Nigg</a:t>
            </a:r>
            <a:r>
              <a:rPr lang="en-US" sz="1900" b="1" dirty="0" smtClean="0"/>
              <a:t>, J. (March, 2015). ADHD: New Approaches to Subtyping and Nosology. </a:t>
            </a:r>
            <a:r>
              <a:rPr lang="en-US" sz="1900" b="1" u="sng" dirty="0" smtClean="0"/>
              <a:t>ADHD Report</a:t>
            </a:r>
            <a:r>
              <a:rPr lang="en-US" sz="1900" b="1" dirty="0" smtClean="0"/>
              <a:t>, </a:t>
            </a:r>
            <a:r>
              <a:rPr lang="en-US" sz="1900" b="1" u="sng" dirty="0" smtClean="0"/>
              <a:t>23</a:t>
            </a:r>
            <a:r>
              <a:rPr lang="en-US" sz="1900" b="1" dirty="0" smtClean="0"/>
              <a:t>(2), 6-9,12.</a:t>
            </a:r>
            <a:endParaRPr lang="en-US" sz="1900" b="1" u="sng" dirty="0" smtClean="0"/>
          </a:p>
        </p:txBody>
      </p:sp>
    </p:spTree>
    <p:extLst>
      <p:ext uri="{BB962C8B-B14F-4D97-AF65-F5344CB8AC3E}">
        <p14:creationId xmlns:p14="http://schemas.microsoft.com/office/powerpoint/2010/main" val="3592222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5400" b="1" dirty="0" smtClean="0">
                <a:solidFill>
                  <a:schemeClr val="tx2"/>
                </a:solidFill>
              </a:rPr>
              <a:t>The NIH and NIMH Reject the DSM-5</a:t>
            </a:r>
            <a:endParaRPr lang="en-US" sz="5400" b="1" dirty="0">
              <a:solidFill>
                <a:schemeClr val="tx2"/>
              </a:solidFill>
            </a:endParaRPr>
          </a:p>
        </p:txBody>
      </p:sp>
      <p:sp>
        <p:nvSpPr>
          <p:cNvPr id="6" name="Content Placeholder 5"/>
          <p:cNvSpPr>
            <a:spLocks noGrp="1"/>
          </p:cNvSpPr>
          <p:nvPr>
            <p:ph idx="1"/>
          </p:nvPr>
        </p:nvSpPr>
        <p:spPr/>
        <p:txBody>
          <a:bodyPr/>
          <a:lstStyle/>
          <a:p>
            <a:pPr>
              <a:buNone/>
            </a:pPr>
            <a:r>
              <a:rPr lang="en-US" dirty="0" smtClean="0"/>
              <a:t>	</a:t>
            </a:r>
          </a:p>
          <a:p>
            <a:pPr>
              <a:buNone/>
            </a:pPr>
            <a:r>
              <a:rPr lang="en-US" sz="3600" b="1" dirty="0"/>
              <a:t>	</a:t>
            </a:r>
            <a:r>
              <a:rPr lang="en-US" sz="3600" b="1" dirty="0" smtClean="0"/>
              <a:t>That is why NIMH will be re-orienting its research away from DSM categories.</a:t>
            </a:r>
          </a:p>
          <a:p>
            <a:pPr>
              <a:buNone/>
            </a:pPr>
            <a:endParaRPr lang="en-US" sz="1800" b="1" dirty="0" smtClean="0"/>
          </a:p>
          <a:p>
            <a:pPr>
              <a:buNone/>
            </a:pPr>
            <a:r>
              <a:rPr lang="en-US" sz="1800" b="1" dirty="0" err="1" smtClean="0"/>
              <a:t>Insel</a:t>
            </a:r>
            <a:r>
              <a:rPr lang="en-US" sz="1800" b="1" dirty="0" smtClean="0"/>
              <a:t>, T. (April 29, 2013). </a:t>
            </a:r>
            <a:r>
              <a:rPr lang="en-US" sz="1800" b="1" u="sng" dirty="0" smtClean="0"/>
              <a:t>Director’s Blog: Transforming Diagnosis</a:t>
            </a:r>
            <a:r>
              <a:rPr lang="en-US" sz="1800" b="1" dirty="0" smtClean="0"/>
              <a:t>. Washington, DC: National Institutes of Health, National Institute of Mental Health. From website: </a:t>
            </a:r>
            <a:r>
              <a:rPr lang="en-US" sz="1800" b="1" dirty="0" smtClean="0">
                <a:hlinkClick r:id="rId3"/>
              </a:rPr>
              <a:t>http://www.nimh.nih.gov/about/director/2013/transforming-diagnosis.shtml</a:t>
            </a:r>
            <a:r>
              <a:rPr lang="en-US" sz="1800" b="1" dirty="0" smtClean="0"/>
              <a:t>. </a:t>
            </a:r>
            <a:endParaRPr lang="en-US" sz="1800" b="1" dirty="0"/>
          </a:p>
        </p:txBody>
      </p:sp>
      <p:sp>
        <p:nvSpPr>
          <p:cNvPr id="2" name="Date Placeholder 1"/>
          <p:cNvSpPr>
            <a:spLocks noGrp="1"/>
          </p:cNvSpPr>
          <p:nvPr>
            <p:ph type="dt" sz="half" idx="10"/>
          </p:nvPr>
        </p:nvSpPr>
        <p:spPr/>
        <p:txBody>
          <a:bodyPr/>
          <a:lstStyle/>
          <a:p>
            <a:r>
              <a:rPr lang="en-US" dirty="0" smtClean="0"/>
              <a:t>Kevin T. Blake, Ph.D., P.L.C.                      All Rights Reserved</a:t>
            </a:r>
            <a:endParaRPr lang="en-US" dirty="0"/>
          </a:p>
        </p:txBody>
      </p:sp>
      <p:sp>
        <p:nvSpPr>
          <p:cNvPr id="3" name="Footer Placeholder 2"/>
          <p:cNvSpPr>
            <a:spLocks noGrp="1"/>
          </p:cNvSpPr>
          <p:nvPr>
            <p:ph type="ftr" sz="quarter" idx="11"/>
          </p:nvPr>
        </p:nvSpPr>
        <p:spPr/>
        <p:txBody>
          <a:bodyPr/>
          <a:lstStyle/>
          <a:p>
            <a:r>
              <a:rPr lang="en-US" dirty="0" smtClean="0"/>
              <a:t>www.drkevintblake.com</a:t>
            </a:r>
            <a:endParaRPr lang="en-US" dirty="0"/>
          </a:p>
        </p:txBody>
      </p:sp>
      <p:sp>
        <p:nvSpPr>
          <p:cNvPr id="4" name="Slide Number Placeholder 3"/>
          <p:cNvSpPr>
            <a:spLocks noGrp="1"/>
          </p:cNvSpPr>
          <p:nvPr>
            <p:ph type="sldNum" sz="quarter" idx="12"/>
          </p:nvPr>
        </p:nvSpPr>
        <p:spPr/>
        <p:txBody>
          <a:bodyPr/>
          <a:lstStyle/>
          <a:p>
            <a:fld id="{7A9A8D6D-5340-4A07-AC9A-32B8A91EB2F8}" type="slidenum">
              <a:rPr lang="en-US" smtClean="0"/>
              <a:pPr/>
              <a:t>44</a:t>
            </a:fld>
            <a:endParaRPr lang="en-US" dirty="0"/>
          </a:p>
        </p:txBody>
      </p:sp>
    </p:spTree>
    <p:extLst>
      <p:ext uri="{BB962C8B-B14F-4D97-AF65-F5344CB8AC3E}">
        <p14:creationId xmlns:p14="http://schemas.microsoft.com/office/powerpoint/2010/main" val="31082501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smtClean="0">
                <a:solidFill>
                  <a:schemeClr val="tx2"/>
                </a:solidFill>
              </a:rPr>
              <a:t>NIMH-Research Domain Criteria (RDoC)</a:t>
            </a:r>
            <a:endParaRPr lang="en-US" sz="54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“However, in antedating contemporary neuroscience research, the current diagnostic system is not informed by recent breakthroughs in genetics; and molecular, cellular and systems neuroscience. Indeed, it would have been surprising if the clusters of complex behaviors identified clinically were to map on a one-to-one basis onto specific genes or neurobiological systems. As it turns out, most genetic findings and neural circuit maps appear either to link to many different currently recognized syndromes or to distinct subgroups within syndromes. If we assume that the clinical syndromes based on subjective symptoms are unique and unitary disorders, we undercut the power of biology to identify illnesses linked to pathophysiology and we limit the development of more specific treatments…” </a:t>
            </a:r>
            <a:endParaRPr lang="en-US" b="1" dirty="0"/>
          </a:p>
        </p:txBody>
      </p:sp>
      <p:sp>
        <p:nvSpPr>
          <p:cNvPr id="4" name="Date Placeholder 3"/>
          <p:cNvSpPr>
            <a:spLocks noGrp="1"/>
          </p:cNvSpPr>
          <p:nvPr>
            <p:ph type="dt" sz="half" idx="10"/>
          </p:nvPr>
        </p:nvSpPr>
        <p:spPr/>
        <p:txBody>
          <a:bodyPr/>
          <a:lstStyle/>
          <a:p>
            <a:r>
              <a:rPr lang="en-US" dirty="0" smtClean="0"/>
              <a:t>Kevin T. Blake, Ph.D., P.L.C.                      All Rights Reserved</a:t>
            </a:r>
            <a:endParaRPr lang="en-US" dirty="0"/>
          </a:p>
        </p:txBody>
      </p:sp>
      <p:sp>
        <p:nvSpPr>
          <p:cNvPr id="5" name="Slide Number Placeholder 4"/>
          <p:cNvSpPr>
            <a:spLocks noGrp="1"/>
          </p:cNvSpPr>
          <p:nvPr>
            <p:ph type="sldNum" sz="quarter" idx="12"/>
          </p:nvPr>
        </p:nvSpPr>
        <p:spPr/>
        <p:txBody>
          <a:bodyPr/>
          <a:lstStyle/>
          <a:p>
            <a:fld id="{EB53B807-8B86-44DA-85E6-9DFD1927DA4E}" type="slidenum">
              <a:rPr lang="en-US" smtClean="0"/>
              <a:pPr/>
              <a:t>45</a:t>
            </a:fld>
            <a:endParaRPr lang="en-US" dirty="0"/>
          </a:p>
        </p:txBody>
      </p:sp>
      <p:sp>
        <p:nvSpPr>
          <p:cNvPr id="6" name="Footer Placeholder 5"/>
          <p:cNvSpPr>
            <a:spLocks noGrp="1"/>
          </p:cNvSpPr>
          <p:nvPr>
            <p:ph type="ftr" sz="quarter" idx="11"/>
          </p:nvPr>
        </p:nvSpPr>
        <p:spPr/>
        <p:txBody>
          <a:bodyPr/>
          <a:lstStyle/>
          <a:p>
            <a:r>
              <a:rPr lang="en-US" dirty="0" smtClean="0"/>
              <a:t>www.drkevintblake.com</a:t>
            </a:r>
            <a:endParaRPr lang="en-US" dirty="0"/>
          </a:p>
        </p:txBody>
      </p:sp>
    </p:spTree>
    <p:extLst>
      <p:ext uri="{BB962C8B-B14F-4D97-AF65-F5344CB8AC3E}">
        <p14:creationId xmlns:p14="http://schemas.microsoft.com/office/powerpoint/2010/main" val="3910008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smtClean="0">
                <a:solidFill>
                  <a:schemeClr val="tx2"/>
                </a:solidFill>
              </a:rPr>
              <a:t>NIMH-Research Domain Criteria (RDoC)</a:t>
            </a:r>
            <a:endParaRPr lang="en-US" sz="5400" b="1" dirty="0">
              <a:solidFill>
                <a:schemeClr val="tx2"/>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 “…Imagine treating all chest pain as a single syndrome without the advantage of EKG, imaging, and plasma enzymes. In the diagnosis of mental disorders when all we had were subjective complaints (cf. chest pain), a diagnostic system limited to clinical presentation could confer reliability and consistency but not validity. To date, there has been general consensus that the science is not yet well enough developed to permit neuroscience-based classification. However, at some point, it is necessary to instantiate such approaches if the field is ever to reach the point where advances in genomics, pathophysiology, and behavioral science can inform diagnosis in a meaningful way. RDoC represents the beginning of such a long-term project.”</a:t>
            </a:r>
            <a:endParaRPr lang="en-US" b="1" dirty="0"/>
          </a:p>
        </p:txBody>
      </p:sp>
      <p:sp>
        <p:nvSpPr>
          <p:cNvPr id="4" name="Date Placeholder 3"/>
          <p:cNvSpPr>
            <a:spLocks noGrp="1"/>
          </p:cNvSpPr>
          <p:nvPr>
            <p:ph type="dt" sz="half" idx="10"/>
          </p:nvPr>
        </p:nvSpPr>
        <p:spPr/>
        <p:txBody>
          <a:bodyPr/>
          <a:lstStyle/>
          <a:p>
            <a:r>
              <a:rPr lang="en-US" dirty="0" smtClean="0"/>
              <a:t>Kevin T. Blake, Ph.D., P.L.C.                      All Rights Reserved</a:t>
            </a:r>
            <a:endParaRPr lang="en-US" dirty="0"/>
          </a:p>
        </p:txBody>
      </p:sp>
      <p:sp>
        <p:nvSpPr>
          <p:cNvPr id="5" name="Slide Number Placeholder 4"/>
          <p:cNvSpPr>
            <a:spLocks noGrp="1"/>
          </p:cNvSpPr>
          <p:nvPr>
            <p:ph type="sldNum" sz="quarter" idx="12"/>
          </p:nvPr>
        </p:nvSpPr>
        <p:spPr/>
        <p:txBody>
          <a:bodyPr/>
          <a:lstStyle/>
          <a:p>
            <a:fld id="{EB53B807-8B86-44DA-85E6-9DFD1927DA4E}" type="slidenum">
              <a:rPr lang="en-US" smtClean="0"/>
              <a:pPr/>
              <a:t>46</a:t>
            </a:fld>
            <a:endParaRPr lang="en-US" dirty="0"/>
          </a:p>
        </p:txBody>
      </p:sp>
      <p:sp>
        <p:nvSpPr>
          <p:cNvPr id="6" name="Footer Placeholder 5"/>
          <p:cNvSpPr>
            <a:spLocks noGrp="1"/>
          </p:cNvSpPr>
          <p:nvPr>
            <p:ph type="ftr" sz="quarter" idx="11"/>
          </p:nvPr>
        </p:nvSpPr>
        <p:spPr/>
        <p:txBody>
          <a:bodyPr/>
          <a:lstStyle/>
          <a:p>
            <a:r>
              <a:rPr lang="en-US" dirty="0" smtClean="0"/>
              <a:t>www.drkevintblake.com</a:t>
            </a:r>
            <a:endParaRPr lang="en-US" dirty="0"/>
          </a:p>
        </p:txBody>
      </p:sp>
    </p:spTree>
    <p:extLst>
      <p:ext uri="{BB962C8B-B14F-4D97-AF65-F5344CB8AC3E}">
        <p14:creationId xmlns:p14="http://schemas.microsoft.com/office/powerpoint/2010/main" val="12958322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Reference</a:t>
            </a:r>
            <a:endParaRPr lang="en-US" b="1" dirty="0">
              <a:solidFill>
                <a:schemeClr val="tx2"/>
              </a:solidFill>
            </a:endParaRPr>
          </a:p>
        </p:txBody>
      </p:sp>
      <p:sp>
        <p:nvSpPr>
          <p:cNvPr id="3" name="Content Placeholder 2"/>
          <p:cNvSpPr>
            <a:spLocks noGrp="1"/>
          </p:cNvSpPr>
          <p:nvPr>
            <p:ph idx="1"/>
          </p:nvPr>
        </p:nvSpPr>
        <p:spPr/>
        <p:txBody>
          <a:bodyPr>
            <a:normAutofit/>
          </a:bodyPr>
          <a:lstStyle/>
          <a:p>
            <a:pPr>
              <a:buNone/>
            </a:pPr>
            <a:r>
              <a:rPr lang="en-US" sz="3600" b="1" dirty="0" smtClean="0"/>
              <a:t>Author (June, 2011). </a:t>
            </a:r>
            <a:r>
              <a:rPr lang="en-US" sz="3600" b="1" u="sng" dirty="0" smtClean="0"/>
              <a:t>NIMH-Research Domain Criteria (RDoC), Draft 3.1</a:t>
            </a:r>
            <a:r>
              <a:rPr lang="en-US" sz="3600" b="1" dirty="0" smtClean="0"/>
              <a:t>. Washington, DC: National Institute of Mental Health. From website: </a:t>
            </a:r>
          </a:p>
          <a:p>
            <a:pPr>
              <a:buNone/>
            </a:pPr>
            <a:r>
              <a:rPr lang="en-US" sz="3600" b="1" dirty="0" smtClean="0">
                <a:hlinkClick r:id="rId3"/>
              </a:rPr>
              <a:t>http://www.nimh.nih.gov/research-priorities/rdoc/nimh-research-domain-criteria-rdoc.shtml</a:t>
            </a:r>
            <a:r>
              <a:rPr lang="en-US" sz="3600" b="1" dirty="0" smtClean="0"/>
              <a:t>.   </a:t>
            </a:r>
            <a:endParaRPr lang="en-US" sz="3600" b="1" u="sng" dirty="0"/>
          </a:p>
        </p:txBody>
      </p:sp>
      <p:sp>
        <p:nvSpPr>
          <p:cNvPr id="4" name="Date Placeholder 3"/>
          <p:cNvSpPr>
            <a:spLocks noGrp="1"/>
          </p:cNvSpPr>
          <p:nvPr>
            <p:ph type="dt" sz="half" idx="10"/>
          </p:nvPr>
        </p:nvSpPr>
        <p:spPr/>
        <p:txBody>
          <a:bodyPr/>
          <a:lstStyle/>
          <a:p>
            <a:r>
              <a:rPr lang="en-US" dirty="0" smtClean="0"/>
              <a:t>Kevin T. Blake, Ph.D., P.L.C.                      All Rights Reserved</a:t>
            </a:r>
            <a:endParaRPr lang="en-US" dirty="0"/>
          </a:p>
        </p:txBody>
      </p:sp>
      <p:sp>
        <p:nvSpPr>
          <p:cNvPr id="5" name="Slide Number Placeholder 4"/>
          <p:cNvSpPr>
            <a:spLocks noGrp="1"/>
          </p:cNvSpPr>
          <p:nvPr>
            <p:ph type="sldNum" sz="quarter" idx="12"/>
          </p:nvPr>
        </p:nvSpPr>
        <p:spPr/>
        <p:txBody>
          <a:bodyPr/>
          <a:lstStyle/>
          <a:p>
            <a:fld id="{EB53B807-8B86-44DA-85E6-9DFD1927DA4E}" type="slidenum">
              <a:rPr lang="en-US" smtClean="0"/>
              <a:pPr/>
              <a:t>47</a:t>
            </a:fld>
            <a:endParaRPr lang="en-US" dirty="0"/>
          </a:p>
        </p:txBody>
      </p:sp>
      <p:sp>
        <p:nvSpPr>
          <p:cNvPr id="6" name="Footer Placeholder 5"/>
          <p:cNvSpPr>
            <a:spLocks noGrp="1"/>
          </p:cNvSpPr>
          <p:nvPr>
            <p:ph type="ftr" sz="quarter" idx="11"/>
          </p:nvPr>
        </p:nvSpPr>
        <p:spPr/>
        <p:txBody>
          <a:bodyPr/>
          <a:lstStyle/>
          <a:p>
            <a:r>
              <a:rPr lang="en-US" dirty="0" smtClean="0"/>
              <a:t>www.drkevintblake.com</a:t>
            </a:r>
            <a:endParaRPr lang="en-US" dirty="0"/>
          </a:p>
        </p:txBody>
      </p:sp>
    </p:spTree>
    <p:extLst>
      <p:ext uri="{BB962C8B-B14F-4D97-AF65-F5344CB8AC3E}">
        <p14:creationId xmlns:p14="http://schemas.microsoft.com/office/powerpoint/2010/main" val="25605621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Title 1"/>
          <p:cNvSpPr>
            <a:spLocks noGrp="1"/>
          </p:cNvSpPr>
          <p:nvPr>
            <p:ph type="title"/>
          </p:nvPr>
        </p:nvSpPr>
        <p:spPr/>
        <p:txBody>
          <a:bodyPr/>
          <a:lstStyle/>
          <a:p>
            <a:pPr algn="ctr"/>
            <a:r>
              <a:rPr lang="en-US" b="1" dirty="0" smtClean="0">
                <a:solidFill>
                  <a:schemeClr val="bg1"/>
                </a:solidFill>
              </a:rPr>
              <a:t>Comorbidities</a:t>
            </a:r>
            <a:endParaRPr lang="en-US" b="1" dirty="0">
              <a:solidFill>
                <a:schemeClr val="bg1"/>
              </a:solidFill>
            </a:endParaRPr>
          </a:p>
        </p:txBody>
      </p:sp>
    </p:spTree>
    <p:extLst>
      <p:ext uri="{BB962C8B-B14F-4D97-AF65-F5344CB8AC3E}">
        <p14:creationId xmlns:p14="http://schemas.microsoft.com/office/powerpoint/2010/main" val="37886834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4E358ECE-E8DC-48DE-A45C-605AA0C9CF55}" type="slidenum">
              <a:rPr lang="en-US" altLang="en-US"/>
              <a:pPr/>
              <a:t>49</a:t>
            </a:fld>
            <a:endParaRPr lang="en-US" altLang="en-US"/>
          </a:p>
        </p:txBody>
      </p:sp>
      <p:sp>
        <p:nvSpPr>
          <p:cNvPr id="678914" name="Rectangle 2"/>
          <p:cNvSpPr>
            <a:spLocks noGrp="1" noChangeArrowheads="1"/>
          </p:cNvSpPr>
          <p:nvPr>
            <p:ph type="title"/>
          </p:nvPr>
        </p:nvSpPr>
        <p:spPr/>
        <p:txBody>
          <a:bodyPr/>
          <a:lstStyle/>
          <a:p>
            <a:r>
              <a:rPr lang="en-US" b="1" dirty="0">
                <a:solidFill>
                  <a:schemeClr val="tx2"/>
                </a:solidFill>
              </a:rPr>
              <a:t>Major Depression and AD/HD</a:t>
            </a:r>
          </a:p>
        </p:txBody>
      </p:sp>
      <p:sp>
        <p:nvSpPr>
          <p:cNvPr id="678915" name="Rectangle 3"/>
          <p:cNvSpPr>
            <a:spLocks noGrp="1" noChangeArrowheads="1"/>
          </p:cNvSpPr>
          <p:nvPr>
            <p:ph type="body" idx="1"/>
          </p:nvPr>
        </p:nvSpPr>
        <p:spPr/>
        <p:txBody>
          <a:bodyPr/>
          <a:lstStyle/>
          <a:p>
            <a:pPr>
              <a:buFontTx/>
              <a:buNone/>
            </a:pPr>
            <a:r>
              <a:rPr lang="en-US" dirty="0"/>
              <a:t>	</a:t>
            </a:r>
            <a:r>
              <a:rPr lang="en-US" b="1" dirty="0" err="1"/>
              <a:t>Hynd</a:t>
            </a:r>
            <a:r>
              <a:rPr lang="en-US" b="1" dirty="0"/>
              <a:t> indicated 4% of those with Inattentive AD/HD will meet criteria for Major Depression.</a:t>
            </a:r>
          </a:p>
          <a:p>
            <a:pPr>
              <a:buFontTx/>
              <a:buNone/>
            </a:pPr>
            <a:r>
              <a:rPr lang="en-US" dirty="0"/>
              <a:t>	</a:t>
            </a:r>
            <a:endParaRPr lang="en-US" dirty="0" smtClean="0"/>
          </a:p>
          <a:p>
            <a:pPr>
              <a:buFontTx/>
              <a:buNone/>
            </a:pPr>
            <a:endParaRPr lang="en-US" sz="1800" b="1" dirty="0"/>
          </a:p>
          <a:p>
            <a:pPr>
              <a:buFontTx/>
              <a:buNone/>
            </a:pPr>
            <a:endParaRPr lang="en-US" sz="1800" b="1" dirty="0"/>
          </a:p>
          <a:p>
            <a:pPr>
              <a:buFontTx/>
              <a:buNone/>
            </a:pPr>
            <a:endParaRPr lang="en-US" sz="1800" b="1" dirty="0"/>
          </a:p>
          <a:p>
            <a:pPr>
              <a:buFontTx/>
              <a:buNone/>
            </a:pPr>
            <a:r>
              <a:rPr lang="en-US" sz="1800" b="1" dirty="0"/>
              <a:t>     </a:t>
            </a:r>
            <a:r>
              <a:rPr lang="en-US" sz="1800" b="1" dirty="0" err="1"/>
              <a:t>Hynd</a:t>
            </a:r>
            <a:r>
              <a:rPr lang="en-US" sz="1800" b="1" dirty="0"/>
              <a:t>, G. (2002). </a:t>
            </a:r>
            <a:r>
              <a:rPr lang="en-US" sz="1800" b="1" u="sng" dirty="0"/>
              <a:t>ADHD and Its Association with Dyslexia: Diagnostic and </a:t>
            </a:r>
            <a:r>
              <a:rPr lang="en-US" sz="1800" b="1" u="sng" dirty="0" smtClean="0"/>
              <a:t>Treatment </a:t>
            </a:r>
            <a:r>
              <a:rPr lang="en-US" sz="1800" b="1" u="sng" dirty="0"/>
              <a:t>Challenges</a:t>
            </a:r>
            <a:r>
              <a:rPr lang="en-US" sz="1800" b="1" dirty="0"/>
              <a:t>. Paper </a:t>
            </a:r>
            <a:r>
              <a:rPr lang="en-US" sz="1800" b="1" dirty="0" smtClean="0"/>
              <a:t>	presented </a:t>
            </a:r>
            <a:r>
              <a:rPr lang="en-US" sz="1800" b="1" dirty="0"/>
              <a:t>at the 53</a:t>
            </a:r>
            <a:r>
              <a:rPr lang="en-US" sz="1800" b="1" baseline="30000" dirty="0"/>
              <a:t>rd</a:t>
            </a:r>
            <a:r>
              <a:rPr lang="en-US" sz="1800" b="1" dirty="0"/>
              <a:t> Annual International </a:t>
            </a:r>
            <a:r>
              <a:rPr lang="en-US" sz="1800" b="1" dirty="0" smtClean="0"/>
              <a:t>Dyslexia </a:t>
            </a:r>
            <a:r>
              <a:rPr lang="en-US" sz="1800" b="1" dirty="0"/>
              <a:t>Association Conference, Atlanta, GA, November </a:t>
            </a:r>
            <a:r>
              <a:rPr lang="en-US" sz="1800" b="1" dirty="0" smtClean="0"/>
              <a:t>	16</a:t>
            </a:r>
            <a:r>
              <a:rPr lang="en-US" sz="1800" b="1" dirty="0"/>
              <a:t>.</a:t>
            </a:r>
          </a:p>
          <a:p>
            <a:pPr>
              <a:buFontTx/>
              <a:buNone/>
            </a:pPr>
            <a:endParaRPr lang="en-US" sz="2400" dirty="0"/>
          </a:p>
          <a:p>
            <a:pPr>
              <a:buFontTx/>
              <a:buNone/>
            </a:pPr>
            <a:endParaRPr lang="en-US" dirty="0"/>
          </a:p>
        </p:txBody>
      </p:sp>
      <p:pic>
        <p:nvPicPr>
          <p:cNvPr id="7" name="Picture 4" descr="G1106132"/>
          <p:cNvPicPr>
            <a:picLocks noChangeAspect="1" noChangeArrowheads="1"/>
          </p:cNvPicPr>
          <p:nvPr/>
        </p:nvPicPr>
        <p:blipFill>
          <a:blip r:embed="rId3" cstate="print"/>
          <a:srcRect/>
          <a:stretch>
            <a:fillRect/>
          </a:stretch>
        </p:blipFill>
        <p:spPr bwMode="auto">
          <a:xfrm>
            <a:off x="4648200" y="3124201"/>
            <a:ext cx="2286000" cy="1254125"/>
          </a:xfrm>
          <a:prstGeom prst="rect">
            <a:avLst/>
          </a:prstGeom>
          <a:noFill/>
          <a:ln w="9525">
            <a:noFill/>
            <a:miter lim="800000"/>
            <a:headEnd/>
            <a:tailEnd/>
          </a:ln>
        </p:spPr>
      </p:pic>
    </p:spTree>
    <p:extLst>
      <p:ext uri="{BB962C8B-B14F-4D97-AF65-F5344CB8AC3E}">
        <p14:creationId xmlns:p14="http://schemas.microsoft.com/office/powerpoint/2010/main" val="8124146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78915">
                                            <p:txEl>
                                              <p:pRg st="0" end="0"/>
                                            </p:txEl>
                                          </p:spTgt>
                                        </p:tgtEl>
                                        <p:attrNameLst>
                                          <p:attrName>style.visibility</p:attrName>
                                        </p:attrNameLst>
                                      </p:cBhvr>
                                      <p:to>
                                        <p:strVal val="visible"/>
                                      </p:to>
                                    </p:set>
                                    <p:anim calcmode="lin" valueType="num">
                                      <p:cBhvr additive="base">
                                        <p:cTn id="7" dur="500" fill="hold"/>
                                        <p:tgtEl>
                                          <p:spTgt spid="67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89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78915">
                                            <p:txEl>
                                              <p:pRg st="1" end="1"/>
                                            </p:txEl>
                                          </p:spTgt>
                                        </p:tgtEl>
                                        <p:attrNameLst>
                                          <p:attrName>style.visibility</p:attrName>
                                        </p:attrNameLst>
                                      </p:cBhvr>
                                      <p:to>
                                        <p:strVal val="visible"/>
                                      </p:to>
                                    </p:set>
                                    <p:anim calcmode="lin" valueType="num">
                                      <p:cBhvr additive="base">
                                        <p:cTn id="13" dur="500" fill="hold"/>
                                        <p:tgtEl>
                                          <p:spTgt spid="67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891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78915">
                                            <p:txEl>
                                              <p:pRg st="5" end="5"/>
                                            </p:txEl>
                                          </p:spTgt>
                                        </p:tgtEl>
                                        <p:attrNameLst>
                                          <p:attrName>style.visibility</p:attrName>
                                        </p:attrNameLst>
                                      </p:cBhvr>
                                      <p:to>
                                        <p:strVal val="visible"/>
                                      </p:to>
                                    </p:set>
                                    <p:anim calcmode="lin" valueType="num">
                                      <p:cBhvr additive="base">
                                        <p:cTn id="19" dur="500" fill="hold"/>
                                        <p:tgtEl>
                                          <p:spTgt spid="678915">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891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2011 DSM-5 ADHD Changes</a:t>
            </a:r>
            <a:endParaRPr lang="en-US" b="1" dirty="0">
              <a:solidFill>
                <a:schemeClr val="tx2"/>
              </a:solidFill>
            </a:endParaRPr>
          </a:p>
        </p:txBody>
      </p:sp>
      <p:sp>
        <p:nvSpPr>
          <p:cNvPr id="3" name="Content Placeholder 2"/>
          <p:cNvSpPr>
            <a:spLocks noGrp="1"/>
          </p:cNvSpPr>
          <p:nvPr>
            <p:ph idx="1"/>
          </p:nvPr>
        </p:nvSpPr>
        <p:spPr>
          <a:xfrm>
            <a:off x="1981200" y="1219201"/>
            <a:ext cx="8229600" cy="4906963"/>
          </a:xfrm>
        </p:spPr>
        <p:txBody>
          <a:bodyPr>
            <a:normAutofit/>
          </a:bodyPr>
          <a:lstStyle/>
          <a:p>
            <a:r>
              <a:rPr lang="en-US" b="1" dirty="0"/>
              <a:t>Need to have symptoms of AD/HD prior to age 12</a:t>
            </a:r>
          </a:p>
          <a:p>
            <a:r>
              <a:rPr lang="en-US" b="1" dirty="0"/>
              <a:t>22 symptoms (age relevant); up from 18 child based</a:t>
            </a:r>
          </a:p>
          <a:p>
            <a:r>
              <a:rPr lang="en-US" b="1" dirty="0"/>
              <a:t>9 symptoms of Inattention: Need 6 up to age 17; need 4 over age 17</a:t>
            </a:r>
          </a:p>
          <a:p>
            <a:r>
              <a:rPr lang="en-US" b="1" dirty="0"/>
              <a:t>13 symptoms of Hyperactivity/Impulsivity: Need 6 prior to age 17; need 4 over age 17</a:t>
            </a:r>
          </a:p>
          <a:p>
            <a:r>
              <a:rPr lang="en-US" b="1" dirty="0"/>
              <a:t>Inattentive Presentation (Restrictive): Must meet Inattentive criteria and have no more than 2 Hyperactive/Impulsive symptoms</a:t>
            </a:r>
          </a:p>
          <a:p>
            <a:pPr>
              <a:buNone/>
            </a:pPr>
            <a:r>
              <a:rPr lang="en-US" sz="1600" b="1" dirty="0"/>
              <a:t>Author (2010).  Attention-Deficit/Hyperactivity Disorder. Washington, DC: American Psychiatric  Association: </a:t>
            </a:r>
            <a:r>
              <a:rPr lang="en-US" sz="1600" b="1" dirty="0">
                <a:hlinkClick r:id="rId3"/>
              </a:rPr>
              <a:t>http://www.dsm5.org/ProposedRevisions/Pages/proposedrevision.aspx?rid=383</a:t>
            </a:r>
            <a:r>
              <a:rPr lang="en-US" sz="1600" b="1" dirty="0"/>
              <a:t>. </a:t>
            </a:r>
          </a:p>
        </p:txBody>
      </p:sp>
      <p:sp>
        <p:nvSpPr>
          <p:cNvPr id="4" name="Date Placeholder 3"/>
          <p:cNvSpPr>
            <a:spLocks noGrp="1"/>
          </p:cNvSpPr>
          <p:nvPr>
            <p:ph type="dt" sz="half" idx="10"/>
          </p:nvPr>
        </p:nvSpPr>
        <p:spPr/>
        <p:txBody>
          <a:bodyPr/>
          <a:lstStyle/>
          <a:p>
            <a:r>
              <a:rPr lang="en-US" smtClean="0"/>
              <a:t>All Rights Reserved</a:t>
            </a:r>
            <a:endParaRPr lang="en-US"/>
          </a:p>
        </p:txBody>
      </p:sp>
      <p:sp>
        <p:nvSpPr>
          <p:cNvPr id="5" name="Slide Number Placeholder 4"/>
          <p:cNvSpPr>
            <a:spLocks noGrp="1"/>
          </p:cNvSpPr>
          <p:nvPr>
            <p:ph type="sldNum" sz="quarter" idx="12"/>
          </p:nvPr>
        </p:nvSpPr>
        <p:spPr/>
        <p:txBody>
          <a:bodyPr/>
          <a:lstStyle/>
          <a:p>
            <a:fld id="{CFBC9EBD-806F-401F-9F9A-3CAC61EAE857}"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Kevin T. Blake, Ph.D., P.L.C.</a:t>
            </a:r>
            <a:endParaRPr lang="en-US"/>
          </a:p>
        </p:txBody>
      </p:sp>
    </p:spTree>
    <p:extLst>
      <p:ext uri="{BB962C8B-B14F-4D97-AF65-F5344CB8AC3E}">
        <p14:creationId xmlns:p14="http://schemas.microsoft.com/office/powerpoint/2010/main" val="101453746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ltLang="en-US" smtClean="0"/>
              <a:t>All Rights Reserved</a:t>
            </a:r>
            <a:endParaRPr lang="en-US" altLang="en-US"/>
          </a:p>
        </p:txBody>
      </p:sp>
      <p:sp>
        <p:nvSpPr>
          <p:cNvPr id="6" name="Footer Placeholder 5"/>
          <p:cNvSpPr>
            <a:spLocks noGrp="1"/>
          </p:cNvSpPr>
          <p:nvPr>
            <p:ph type="ftr" sz="quarter" idx="11"/>
          </p:nvPr>
        </p:nvSpPr>
        <p:spPr/>
        <p:txBody>
          <a:bodyPr/>
          <a:lstStyle/>
          <a:p>
            <a:r>
              <a:rPr lang="en-US" altLang="en-US"/>
              <a:t>Kevin T. Blake, Ph.D., P.L.C.</a:t>
            </a:r>
          </a:p>
        </p:txBody>
      </p:sp>
      <p:sp>
        <p:nvSpPr>
          <p:cNvPr id="7" name="Slide Number Placeholder 6"/>
          <p:cNvSpPr>
            <a:spLocks noGrp="1"/>
          </p:cNvSpPr>
          <p:nvPr>
            <p:ph type="sldNum" sz="quarter" idx="12"/>
          </p:nvPr>
        </p:nvSpPr>
        <p:spPr/>
        <p:txBody>
          <a:bodyPr/>
          <a:lstStyle/>
          <a:p>
            <a:fld id="{D7C76992-A90C-4D51-B661-EEF3FB560C68}" type="slidenum">
              <a:rPr lang="en-US" altLang="en-US"/>
              <a:pPr/>
              <a:t>50</a:t>
            </a:fld>
            <a:endParaRPr lang="en-US" altLang="en-US"/>
          </a:p>
        </p:txBody>
      </p:sp>
      <p:sp>
        <p:nvSpPr>
          <p:cNvPr id="653314" name="Rectangle 2"/>
          <p:cNvSpPr>
            <a:spLocks noGrp="1" noChangeArrowheads="1"/>
          </p:cNvSpPr>
          <p:nvPr>
            <p:ph type="title"/>
          </p:nvPr>
        </p:nvSpPr>
        <p:spPr/>
        <p:txBody>
          <a:bodyPr/>
          <a:lstStyle/>
          <a:p>
            <a:r>
              <a:rPr lang="en-US" b="1" dirty="0">
                <a:solidFill>
                  <a:schemeClr val="tx2"/>
                </a:solidFill>
              </a:rPr>
              <a:t>Generalized Anxiety Disorder</a:t>
            </a:r>
          </a:p>
        </p:txBody>
      </p:sp>
      <p:sp>
        <p:nvSpPr>
          <p:cNvPr id="653315" name="Rectangle 3"/>
          <p:cNvSpPr>
            <a:spLocks noGrp="1" noChangeArrowheads="1"/>
          </p:cNvSpPr>
          <p:nvPr>
            <p:ph type="body" sz="half" idx="1"/>
          </p:nvPr>
        </p:nvSpPr>
        <p:spPr/>
        <p:txBody>
          <a:bodyPr>
            <a:normAutofit/>
          </a:bodyPr>
          <a:lstStyle/>
          <a:p>
            <a:pPr>
              <a:buFontTx/>
              <a:buNone/>
            </a:pPr>
            <a:r>
              <a:rPr lang="en-US" sz="2200" dirty="0"/>
              <a:t>	</a:t>
            </a:r>
            <a:r>
              <a:rPr lang="en-US" sz="2400" b="1" dirty="0" err="1"/>
              <a:t>Roffman</a:t>
            </a:r>
            <a:r>
              <a:rPr lang="en-US" sz="2400" b="1" dirty="0"/>
              <a:t> wrote, “Adults with LD/ADHD often experience pressure as they work to cope with their symptoms. Anxiety develops out of such day-to-day occurrences as the loss of yet another set of keys…” (p. 49).</a:t>
            </a:r>
          </a:p>
          <a:p>
            <a:pPr>
              <a:buFontTx/>
              <a:buNone/>
            </a:pPr>
            <a:r>
              <a:rPr lang="en-US" sz="1800" b="1" dirty="0" err="1"/>
              <a:t>Roffman</a:t>
            </a:r>
            <a:r>
              <a:rPr lang="en-US" sz="1800" b="1" dirty="0"/>
              <a:t>, A.L. (2000). </a:t>
            </a:r>
            <a:r>
              <a:rPr lang="en-US" sz="1800" b="1" u="sng" dirty="0"/>
              <a:t>Meeting the Challenge of Learning Disabilities in Adulthood</a:t>
            </a:r>
            <a:r>
              <a:rPr lang="en-US" sz="1800" b="1" dirty="0"/>
              <a:t>. Baltimore, MD: Paul H. Brookes.</a:t>
            </a:r>
          </a:p>
        </p:txBody>
      </p:sp>
      <p:sp>
        <p:nvSpPr>
          <p:cNvPr id="653316" name="Rectangle 4"/>
          <p:cNvSpPr>
            <a:spLocks noGrp="1" noChangeArrowheads="1"/>
          </p:cNvSpPr>
          <p:nvPr>
            <p:ph type="body" sz="half" idx="2"/>
          </p:nvPr>
        </p:nvSpPr>
        <p:spPr/>
        <p:txBody>
          <a:bodyPr/>
          <a:lstStyle/>
          <a:p>
            <a:pPr>
              <a:buFontTx/>
              <a:buNone/>
            </a:pPr>
            <a:r>
              <a:rPr lang="en-US" sz="2600" dirty="0"/>
              <a:t>	</a:t>
            </a:r>
            <a:r>
              <a:rPr lang="en-US" sz="2600" b="1" dirty="0"/>
              <a:t>Brown indicated anxiety is a common symptom experienced by adults with Inattentive AD/HD.</a:t>
            </a:r>
          </a:p>
          <a:p>
            <a:pPr>
              <a:buFontTx/>
              <a:buNone/>
            </a:pPr>
            <a:r>
              <a:rPr lang="en-US" sz="1800" b="1" dirty="0"/>
              <a:t>Brown, T.E. (1996). </a:t>
            </a:r>
            <a:r>
              <a:rPr lang="en-US" sz="1800" b="1" u="sng" dirty="0"/>
              <a:t>Brown Attention-Deficit Disorder Scales</a:t>
            </a:r>
            <a:r>
              <a:rPr lang="en-US" sz="1800" b="1" dirty="0"/>
              <a:t>. San Antonio, TX. The Psychological Corporation.</a:t>
            </a:r>
          </a:p>
        </p:txBody>
      </p:sp>
      <p:pic>
        <p:nvPicPr>
          <p:cNvPr id="8" name="Picture 4" descr="G1106132"/>
          <p:cNvPicPr>
            <a:picLocks noChangeAspect="1" noChangeArrowheads="1"/>
          </p:cNvPicPr>
          <p:nvPr/>
        </p:nvPicPr>
        <p:blipFill>
          <a:blip r:embed="rId3" cstate="print"/>
          <a:srcRect/>
          <a:stretch>
            <a:fillRect/>
          </a:stretch>
        </p:blipFill>
        <p:spPr bwMode="auto">
          <a:xfrm>
            <a:off x="7467600" y="4800601"/>
            <a:ext cx="2286000" cy="1254125"/>
          </a:xfrm>
          <a:prstGeom prst="rect">
            <a:avLst/>
          </a:prstGeom>
          <a:noFill/>
          <a:ln w="9525">
            <a:noFill/>
            <a:miter lim="800000"/>
            <a:headEnd/>
            <a:tailEnd/>
          </a:ln>
        </p:spPr>
      </p:pic>
    </p:spTree>
    <p:extLst>
      <p:ext uri="{BB962C8B-B14F-4D97-AF65-F5344CB8AC3E}">
        <p14:creationId xmlns:p14="http://schemas.microsoft.com/office/powerpoint/2010/main" val="9657791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3316">
                                            <p:txEl>
                                              <p:pRg st="0" end="0"/>
                                            </p:txEl>
                                          </p:spTgt>
                                        </p:tgtEl>
                                        <p:attrNameLst>
                                          <p:attrName>style.visibility</p:attrName>
                                        </p:attrNameLst>
                                      </p:cBhvr>
                                      <p:to>
                                        <p:strVal val="visible"/>
                                      </p:to>
                                    </p:set>
                                    <p:anim calcmode="lin" valueType="num">
                                      <p:cBhvr additive="base">
                                        <p:cTn id="7" dur="500" fill="hold"/>
                                        <p:tgtEl>
                                          <p:spTgt spid="653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3316">
                                            <p:txEl>
                                              <p:pRg st="1" end="1"/>
                                            </p:txEl>
                                          </p:spTgt>
                                        </p:tgtEl>
                                        <p:attrNameLst>
                                          <p:attrName>style.visibility</p:attrName>
                                        </p:attrNameLst>
                                      </p:cBhvr>
                                      <p:to>
                                        <p:strVal val="visible"/>
                                      </p:to>
                                    </p:set>
                                    <p:anim calcmode="lin" valueType="num">
                                      <p:cBhvr additive="base">
                                        <p:cTn id="13" dur="500" fill="hold"/>
                                        <p:tgtEl>
                                          <p:spTgt spid="6533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3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3315">
                                            <p:txEl>
                                              <p:pRg st="0" end="0"/>
                                            </p:txEl>
                                          </p:spTgt>
                                        </p:tgtEl>
                                        <p:attrNameLst>
                                          <p:attrName>style.visibility</p:attrName>
                                        </p:attrNameLst>
                                      </p:cBhvr>
                                      <p:to>
                                        <p:strVal val="visible"/>
                                      </p:to>
                                    </p:set>
                                    <p:anim calcmode="lin" valueType="num">
                                      <p:cBhvr additive="base">
                                        <p:cTn id="19" dur="500" fill="hold"/>
                                        <p:tgtEl>
                                          <p:spTgt spid="6533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3315">
                                            <p:txEl>
                                              <p:pRg st="1" end="1"/>
                                            </p:txEl>
                                          </p:spTgt>
                                        </p:tgtEl>
                                        <p:attrNameLst>
                                          <p:attrName>style.visibility</p:attrName>
                                        </p:attrNameLst>
                                      </p:cBhvr>
                                      <p:to>
                                        <p:strVal val="visible"/>
                                      </p:to>
                                    </p:set>
                                    <p:anim calcmode="lin" valueType="num">
                                      <p:cBhvr additive="base">
                                        <p:cTn id="25" dur="500" fill="hold"/>
                                        <p:tgtEl>
                                          <p:spTgt spid="65331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5" grpId="0" build="p" autoUpdateAnimBg="0"/>
      <p:bldP spid="653316"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SCT Vs. Inattentive Presentation AD/HD in Chilean Children</a:t>
            </a:r>
            <a:endParaRPr lang="en-US" b="1" dirty="0">
              <a:solidFill>
                <a:schemeClr val="tx2"/>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Research done with Chilean children with AD/HD found that those children with the inattentive presentation had a significantly stronger relationship with hyperactive-impulsive presentation and oppositional defiant disorder than did children with sluggish cognitive tempo (SCT). The SCT children were found to have significantly more anxiety and depression than those with the inattentive presentation.</a:t>
            </a:r>
          </a:p>
          <a:p>
            <a:pPr marL="0" indent="0">
              <a:buNone/>
            </a:pPr>
            <a:r>
              <a:rPr lang="en-US" b="1" dirty="0" smtClean="0"/>
              <a:t>Those with the inattentive presentation predicted problems with academics and social interaction whereas those with SCT did not. This shows the validity of SCT as a diagnosis</a:t>
            </a:r>
          </a:p>
          <a:p>
            <a:pPr marL="0" indent="0">
              <a:buNone/>
            </a:pPr>
            <a:endParaRPr lang="en-US" sz="1800" b="1" dirty="0"/>
          </a:p>
          <a:p>
            <a:pPr marL="0" indent="0">
              <a:buNone/>
            </a:pPr>
            <a:r>
              <a:rPr lang="en-US" sz="1800" b="1" dirty="0" smtClean="0"/>
              <a:t>Belmar, M., et al. (August 5, 2015). </a:t>
            </a:r>
            <a:r>
              <a:rPr lang="en-US" sz="1800" b="1" dirty="0"/>
              <a:t>Validity of Sluggish Cognitive Tempo in South </a:t>
            </a:r>
            <a:r>
              <a:rPr lang="en-US" sz="1800" b="1" dirty="0" smtClean="0"/>
              <a:t>America An </a:t>
            </a:r>
            <a:r>
              <a:rPr lang="en-US" sz="1800" b="1" dirty="0"/>
              <a:t>Initial </a:t>
            </a:r>
            <a:r>
              <a:rPr lang="en-US" sz="1800" b="1" dirty="0" smtClean="0"/>
              <a:t>Examination 	Using </a:t>
            </a:r>
            <a:r>
              <a:rPr lang="en-US" sz="1800" b="1" dirty="0"/>
              <a:t>Mother and Teacher Ratings of Chilean </a:t>
            </a:r>
            <a:r>
              <a:rPr lang="en-US" sz="1800" b="1" dirty="0" smtClean="0"/>
              <a:t>Children. </a:t>
            </a:r>
            <a:r>
              <a:rPr lang="en-US" sz="1800" b="1" u="sng" dirty="0" smtClean="0"/>
              <a:t>Journal of Attention Disorders</a:t>
            </a:r>
            <a:r>
              <a:rPr lang="en-US" sz="1800" b="1" dirty="0" smtClean="0"/>
              <a:t>. DOI: 	10.1177/1087054715597470.</a:t>
            </a:r>
            <a:endParaRPr lang="en-US" sz="1800" b="1" dirty="0"/>
          </a:p>
        </p:txBody>
      </p:sp>
    </p:spTree>
    <p:extLst>
      <p:ext uri="{BB962C8B-B14F-4D97-AF65-F5344CB8AC3E}">
        <p14:creationId xmlns:p14="http://schemas.microsoft.com/office/powerpoint/2010/main" val="36763050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solidFill>
              </a:rPr>
              <a:t>SCT in College Students</a:t>
            </a:r>
            <a:endParaRPr lang="en-US" b="1" dirty="0">
              <a:solidFill>
                <a:schemeClr val="accent5"/>
              </a:solidFill>
            </a:endParaRPr>
          </a:p>
        </p:txBody>
      </p:sp>
      <p:sp>
        <p:nvSpPr>
          <p:cNvPr id="3" name="Content Placeholder 2"/>
          <p:cNvSpPr>
            <a:spLocks noGrp="1"/>
          </p:cNvSpPr>
          <p:nvPr>
            <p:ph idx="1"/>
          </p:nvPr>
        </p:nvSpPr>
        <p:spPr/>
        <p:txBody>
          <a:bodyPr/>
          <a:lstStyle/>
          <a:p>
            <a:pPr marL="0" indent="0">
              <a:buNone/>
            </a:pPr>
            <a:r>
              <a:rPr lang="en-US" b="1" dirty="0" smtClean="0"/>
              <a:t>American researchers screened 458 college students for Sluggish Cognitive Tempo (SCT) and found 13% of them have the disorder. They found some have AD/HD </a:t>
            </a:r>
            <a:r>
              <a:rPr lang="en-US" b="1" dirty="0" err="1" smtClean="0"/>
              <a:t>comorbidly</a:t>
            </a:r>
            <a:r>
              <a:rPr lang="en-US" b="1" dirty="0"/>
              <a:t> </a:t>
            </a:r>
            <a:r>
              <a:rPr lang="en-US" b="1" dirty="0" smtClean="0"/>
              <a:t>and some do not. SCT was found to be related to  significant relations to anxiety and depression as well as executive function difficulties. SCT, they found was a separate and distinct disorder from AD/HD.</a:t>
            </a:r>
          </a:p>
          <a:p>
            <a:pPr marL="0" indent="0">
              <a:buNone/>
            </a:pPr>
            <a:r>
              <a:rPr lang="en-US" sz="1800" b="1" dirty="0" smtClean="0"/>
              <a:t>Wood, W.L.M. et al. (December 17, 2014). </a:t>
            </a:r>
            <a:r>
              <a:rPr lang="en-US" sz="1800" b="1" dirty="0"/>
              <a:t>Executive Dysfunction and Functional Impairment Associated With </a:t>
            </a:r>
            <a:r>
              <a:rPr lang="en-US" sz="1800" b="1" dirty="0" smtClean="0"/>
              <a:t>	Sluggish </a:t>
            </a:r>
            <a:r>
              <a:rPr lang="en-US" sz="1800" b="1" dirty="0"/>
              <a:t>Cognitive Tempo in Emerging </a:t>
            </a:r>
            <a:r>
              <a:rPr lang="en-US" sz="1800" b="1" dirty="0" smtClean="0"/>
              <a:t>Adulthood. </a:t>
            </a:r>
            <a:r>
              <a:rPr lang="en-US" sz="1800" b="1" u="sng" dirty="0" smtClean="0"/>
              <a:t>Journal of Attention Disorders</a:t>
            </a:r>
            <a:r>
              <a:rPr lang="en-US" sz="1800" b="1" dirty="0" smtClean="0"/>
              <a:t>. DOI: 	10.1177/1087054714560822.</a:t>
            </a:r>
            <a:endParaRPr lang="en-US" sz="1800" b="1" dirty="0"/>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t>Kevin T. Blake, Ph.D., P.L.C.                                          </a:t>
            </a:r>
            <a:endParaRPr lang="en-US"/>
          </a:p>
        </p:txBody>
      </p:sp>
      <p:sp>
        <p:nvSpPr>
          <p:cNvPr id="5" name="Footer Placeholder 4"/>
          <p:cNvSpPr>
            <a:spLocks noGrp="1"/>
          </p:cNvSpPr>
          <p:nvPr>
            <p:ph type="ftr" sz="quarter" idx="11"/>
          </p:nvPr>
        </p:nvSpPr>
        <p:spPr/>
        <p:txBody>
          <a:bodyPr/>
          <a:lstStyle/>
          <a:p>
            <a:r>
              <a:rPr lang="en-US" smtClean="0"/>
              <a:t>All Rights Reserved</a:t>
            </a:r>
            <a:endParaRPr lang="en-US"/>
          </a:p>
        </p:txBody>
      </p:sp>
      <p:sp>
        <p:nvSpPr>
          <p:cNvPr id="6" name="Slide Number Placeholder 5"/>
          <p:cNvSpPr>
            <a:spLocks noGrp="1"/>
          </p:cNvSpPr>
          <p:nvPr>
            <p:ph type="sldNum" sz="quarter" idx="12"/>
          </p:nvPr>
        </p:nvSpPr>
        <p:spPr/>
        <p:txBody>
          <a:bodyPr/>
          <a:lstStyle/>
          <a:p>
            <a:fld id="{827BFBF3-B101-42DE-A2EF-D9887CAF7C84}" type="slidenum">
              <a:rPr lang="en-US" smtClean="0"/>
              <a:t>52</a:t>
            </a:fld>
            <a:endParaRPr lang="en-US"/>
          </a:p>
        </p:txBody>
      </p:sp>
    </p:spTree>
    <p:extLst>
      <p:ext uri="{BB962C8B-B14F-4D97-AF65-F5344CB8AC3E}">
        <p14:creationId xmlns:p14="http://schemas.microsoft.com/office/powerpoint/2010/main" val="26944643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solidFill>
              </a:rPr>
              <a:t>Barkley Responds to the Research in The Previous Slide</a:t>
            </a:r>
            <a:endParaRPr lang="en-US" b="1" dirty="0">
              <a:solidFill>
                <a:schemeClr val="accent5"/>
              </a:solidFill>
            </a:endParaRPr>
          </a:p>
        </p:txBody>
      </p:sp>
      <p:sp>
        <p:nvSpPr>
          <p:cNvPr id="3" name="Content Placeholder 2"/>
          <p:cNvSpPr>
            <a:spLocks noGrp="1"/>
          </p:cNvSpPr>
          <p:nvPr>
            <p:ph idx="1"/>
          </p:nvPr>
        </p:nvSpPr>
        <p:spPr/>
        <p:txBody>
          <a:bodyPr/>
          <a:lstStyle/>
          <a:p>
            <a:pPr marL="0" indent="0">
              <a:buNone/>
            </a:pPr>
            <a:r>
              <a:rPr lang="en-US" b="1" dirty="0" smtClean="0"/>
              <a:t>He wrote he believes sluggish cognitive Tempo is not primarily a disorder of executive function, is primarily associated with internalizing disorders, and cognitive sleepiness and motor sluggishness are its primary dimensions. He believes that Cognitive Behavioral Therapy may be the best treatment modality for </a:t>
            </a:r>
            <a:r>
              <a:rPr lang="en-US" b="1" dirty="0"/>
              <a:t>s</a:t>
            </a:r>
            <a:r>
              <a:rPr lang="en-US" b="1" dirty="0" smtClean="0"/>
              <a:t>luggish </a:t>
            </a:r>
            <a:r>
              <a:rPr lang="en-US" b="1" dirty="0"/>
              <a:t>c</a:t>
            </a:r>
            <a:r>
              <a:rPr lang="en-US" b="1" dirty="0" smtClean="0"/>
              <a:t>ognitive </a:t>
            </a:r>
            <a:r>
              <a:rPr lang="en-US" b="1" dirty="0"/>
              <a:t>t</a:t>
            </a:r>
            <a:r>
              <a:rPr lang="en-US" b="1" dirty="0" smtClean="0"/>
              <a:t>empo.</a:t>
            </a:r>
          </a:p>
          <a:p>
            <a:pPr marL="0" indent="0">
              <a:buNone/>
            </a:pPr>
            <a:endParaRPr lang="en-US" sz="1800" b="1" dirty="0" smtClean="0"/>
          </a:p>
          <a:p>
            <a:pPr marL="0" indent="0">
              <a:buNone/>
            </a:pPr>
            <a:r>
              <a:rPr lang="en-US" sz="1800" b="1" dirty="0" smtClean="0"/>
              <a:t>Barkley, R.A. (February, 2016). Update on Sluggish Cognitive Tempo and Commentary on “Sluggish Cognitive 	Tempo in College Students” by Lewandowski et al. </a:t>
            </a:r>
            <a:r>
              <a:rPr lang="en-US" sz="1800" b="1" u="sng" dirty="0" smtClean="0"/>
              <a:t>The ADHD Report</a:t>
            </a:r>
            <a:r>
              <a:rPr lang="en-US" sz="1800" b="1" dirty="0" smtClean="0"/>
              <a:t>, </a:t>
            </a:r>
            <a:r>
              <a:rPr lang="en-US" sz="1800" b="1" u="sng" dirty="0" smtClean="0"/>
              <a:t>24</a:t>
            </a:r>
            <a:r>
              <a:rPr lang="en-US" sz="1800" b="1" dirty="0" smtClean="0"/>
              <a:t>(1), 6-7,13.</a:t>
            </a:r>
            <a:endParaRPr lang="en-US" sz="1800" b="1"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www.drkevintbalek.com</a:t>
            </a:r>
            <a:endParaRPr lang="en-US"/>
          </a:p>
        </p:txBody>
      </p:sp>
      <p:sp>
        <p:nvSpPr>
          <p:cNvPr id="6" name="Slide Number Placeholder 5"/>
          <p:cNvSpPr>
            <a:spLocks noGrp="1"/>
          </p:cNvSpPr>
          <p:nvPr>
            <p:ph type="sldNum" sz="quarter" idx="12"/>
          </p:nvPr>
        </p:nvSpPr>
        <p:spPr/>
        <p:txBody>
          <a:bodyPr/>
          <a:lstStyle/>
          <a:p>
            <a:fld id="{3EE6FC82-AB2D-4515-88BA-612F3A96CF32}" type="slidenum">
              <a:rPr lang="en-US" smtClean="0"/>
              <a:t>53</a:t>
            </a:fld>
            <a:endParaRPr lang="en-US"/>
          </a:p>
        </p:txBody>
      </p:sp>
    </p:spTree>
    <p:extLst>
      <p:ext uri="{BB962C8B-B14F-4D97-AF65-F5344CB8AC3E}">
        <p14:creationId xmlns:p14="http://schemas.microsoft.com/office/powerpoint/2010/main" val="22944074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CC09FB6D-7CF9-4159-BA46-961EE2027462}" type="slidenum">
              <a:rPr lang="en-US" altLang="en-US"/>
              <a:pPr/>
              <a:t>54</a:t>
            </a:fld>
            <a:endParaRPr lang="en-US" altLang="en-US"/>
          </a:p>
        </p:txBody>
      </p:sp>
      <p:sp>
        <p:nvSpPr>
          <p:cNvPr id="679938" name="Rectangle 2"/>
          <p:cNvSpPr>
            <a:spLocks noGrp="1" noChangeArrowheads="1"/>
          </p:cNvSpPr>
          <p:nvPr>
            <p:ph type="title"/>
          </p:nvPr>
        </p:nvSpPr>
        <p:spPr/>
        <p:txBody>
          <a:bodyPr/>
          <a:lstStyle/>
          <a:p>
            <a:r>
              <a:rPr lang="en-US" b="1" dirty="0">
                <a:solidFill>
                  <a:schemeClr val="tx2"/>
                </a:solidFill>
              </a:rPr>
              <a:t>Avoidant Disorder</a:t>
            </a:r>
          </a:p>
        </p:txBody>
      </p:sp>
      <p:sp>
        <p:nvSpPr>
          <p:cNvPr id="679939" name="Rectangle 3"/>
          <p:cNvSpPr>
            <a:spLocks noGrp="1" noChangeArrowheads="1"/>
          </p:cNvSpPr>
          <p:nvPr>
            <p:ph type="body" idx="1"/>
          </p:nvPr>
        </p:nvSpPr>
        <p:spPr/>
        <p:txBody>
          <a:bodyPr/>
          <a:lstStyle/>
          <a:p>
            <a:pPr>
              <a:buFontTx/>
              <a:buNone/>
            </a:pPr>
            <a:r>
              <a:rPr lang="en-US" dirty="0"/>
              <a:t>	</a:t>
            </a:r>
            <a:r>
              <a:rPr lang="en-US" b="1" dirty="0" err="1"/>
              <a:t>Hynd</a:t>
            </a:r>
            <a:r>
              <a:rPr lang="en-US" b="1" dirty="0"/>
              <a:t> indicated 4% of those with Inattentive AD/HD will meet criteria for Avoidant Disorder.</a:t>
            </a:r>
          </a:p>
          <a:p>
            <a:pPr>
              <a:buFontTx/>
              <a:buNone/>
            </a:pPr>
            <a:r>
              <a:rPr lang="en-US" dirty="0"/>
              <a:t>	</a:t>
            </a:r>
            <a:endParaRPr lang="en-US" dirty="0" smtClean="0"/>
          </a:p>
          <a:p>
            <a:pPr>
              <a:buFontTx/>
              <a:buNone/>
            </a:pPr>
            <a:endParaRPr lang="en-US" sz="1800" b="1" dirty="0"/>
          </a:p>
          <a:p>
            <a:pPr>
              <a:buFontTx/>
              <a:buNone/>
            </a:pPr>
            <a:endParaRPr lang="en-US" sz="1800" b="1" dirty="0"/>
          </a:p>
          <a:p>
            <a:pPr>
              <a:buFontTx/>
              <a:buNone/>
            </a:pPr>
            <a:endParaRPr lang="en-US" sz="1800" b="1" dirty="0"/>
          </a:p>
          <a:p>
            <a:pPr>
              <a:buFontTx/>
              <a:buNone/>
            </a:pPr>
            <a:endParaRPr lang="en-US" sz="1800" b="1" dirty="0"/>
          </a:p>
          <a:p>
            <a:pPr>
              <a:buFontTx/>
              <a:buNone/>
            </a:pPr>
            <a:r>
              <a:rPr lang="en-US" sz="1800" b="1" dirty="0" err="1"/>
              <a:t>Hynd</a:t>
            </a:r>
            <a:r>
              <a:rPr lang="en-US" sz="1800" b="1" dirty="0"/>
              <a:t>, G. (2002). </a:t>
            </a:r>
            <a:r>
              <a:rPr lang="en-US" sz="1800" b="1" u="sng" dirty="0"/>
              <a:t>ADHD and Its Association with Dyslexia: Diagnostic </a:t>
            </a:r>
            <a:r>
              <a:rPr lang="en-US" sz="1800" b="1" u="sng" dirty="0" smtClean="0"/>
              <a:t>and Treatment </a:t>
            </a:r>
            <a:r>
              <a:rPr lang="en-US" sz="1800" b="1" u="sng" dirty="0"/>
              <a:t>Challenges</a:t>
            </a:r>
            <a:r>
              <a:rPr lang="en-US" sz="1800" b="1" dirty="0"/>
              <a:t>. Paper presented at the 53</a:t>
            </a:r>
            <a:r>
              <a:rPr lang="en-US" sz="1800" b="1" baseline="30000" dirty="0"/>
              <a:t>rd</a:t>
            </a:r>
            <a:r>
              <a:rPr lang="en-US" sz="1800" b="1" dirty="0"/>
              <a:t> Annual International </a:t>
            </a:r>
            <a:r>
              <a:rPr lang="en-US" sz="1800" b="1" dirty="0" smtClean="0"/>
              <a:t>Dyslexia </a:t>
            </a:r>
            <a:r>
              <a:rPr lang="en-US" sz="1800" b="1" dirty="0"/>
              <a:t>Association Conference, Atlanta, GA November 16.</a:t>
            </a:r>
          </a:p>
          <a:p>
            <a:pPr>
              <a:buFontTx/>
              <a:buNone/>
            </a:pPr>
            <a:endParaRPr lang="en-US" sz="2400" dirty="0"/>
          </a:p>
          <a:p>
            <a:pPr>
              <a:buFontTx/>
              <a:buNone/>
            </a:pPr>
            <a:endParaRPr lang="en-US" dirty="0"/>
          </a:p>
        </p:txBody>
      </p:sp>
      <p:pic>
        <p:nvPicPr>
          <p:cNvPr id="7" name="Picture 4" descr="G1106132"/>
          <p:cNvPicPr>
            <a:picLocks noChangeAspect="1" noChangeArrowheads="1"/>
          </p:cNvPicPr>
          <p:nvPr/>
        </p:nvPicPr>
        <p:blipFill>
          <a:blip r:embed="rId3" cstate="print"/>
          <a:srcRect/>
          <a:stretch>
            <a:fillRect/>
          </a:stretch>
        </p:blipFill>
        <p:spPr bwMode="auto">
          <a:xfrm>
            <a:off x="4343400" y="3429001"/>
            <a:ext cx="2286000" cy="1254125"/>
          </a:xfrm>
          <a:prstGeom prst="rect">
            <a:avLst/>
          </a:prstGeom>
          <a:noFill/>
          <a:ln w="9525">
            <a:noFill/>
            <a:miter lim="800000"/>
            <a:headEnd/>
            <a:tailEnd/>
          </a:ln>
        </p:spPr>
      </p:pic>
    </p:spTree>
    <p:extLst>
      <p:ext uri="{BB962C8B-B14F-4D97-AF65-F5344CB8AC3E}">
        <p14:creationId xmlns:p14="http://schemas.microsoft.com/office/powerpoint/2010/main" val="19253272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9939">
                                            <p:txEl>
                                              <p:pRg st="0" end="0"/>
                                            </p:txEl>
                                          </p:spTgt>
                                        </p:tgtEl>
                                        <p:attrNameLst>
                                          <p:attrName>style.visibility</p:attrName>
                                        </p:attrNameLst>
                                      </p:cBhvr>
                                      <p:to>
                                        <p:strVal val="visible"/>
                                      </p:to>
                                    </p:set>
                                    <p:anim calcmode="lin" valueType="num">
                                      <p:cBhvr additive="base">
                                        <p:cTn id="7" dur="500" fill="hold"/>
                                        <p:tgtEl>
                                          <p:spTgt spid="6799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7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79939">
                                            <p:txEl>
                                              <p:pRg st="1" end="1"/>
                                            </p:txEl>
                                          </p:spTgt>
                                        </p:tgtEl>
                                        <p:attrNameLst>
                                          <p:attrName>style.visibility</p:attrName>
                                        </p:attrNameLst>
                                      </p:cBhvr>
                                      <p:to>
                                        <p:strVal val="visible"/>
                                      </p:to>
                                    </p:set>
                                    <p:anim calcmode="lin" valueType="num">
                                      <p:cBhvr additive="base">
                                        <p:cTn id="13" dur="500" fill="hold"/>
                                        <p:tgtEl>
                                          <p:spTgt spid="6799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7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79939">
                                            <p:txEl>
                                              <p:pRg st="6" end="6"/>
                                            </p:txEl>
                                          </p:spTgt>
                                        </p:tgtEl>
                                        <p:attrNameLst>
                                          <p:attrName>style.visibility</p:attrName>
                                        </p:attrNameLst>
                                      </p:cBhvr>
                                      <p:to>
                                        <p:strVal val="visible"/>
                                      </p:to>
                                    </p:set>
                                    <p:anim calcmode="lin" valueType="num">
                                      <p:cBhvr additive="base">
                                        <p:cTn id="19" dur="500" fill="hold"/>
                                        <p:tgtEl>
                                          <p:spTgt spid="679939">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799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3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AD/HD &amp; Social Anxiety Disorder</a:t>
            </a:r>
            <a:endParaRPr lang="en-US" b="1" dirty="0">
              <a:solidFill>
                <a:schemeClr val="tx2"/>
              </a:solidFill>
            </a:endParaRPr>
          </a:p>
        </p:txBody>
      </p:sp>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a:p>
          <a:p>
            <a:pPr marL="0" indent="0">
              <a:buNone/>
            </a:pPr>
            <a:r>
              <a:rPr lang="en-US" b="1" dirty="0" smtClean="0"/>
              <a:t>Turkish scientist found that children with Sluggish </a:t>
            </a:r>
            <a:r>
              <a:rPr lang="en-US" b="1" dirty="0"/>
              <a:t>C</a:t>
            </a:r>
            <a:r>
              <a:rPr lang="en-US" b="1" dirty="0" smtClean="0"/>
              <a:t>ognitive </a:t>
            </a:r>
            <a:r>
              <a:rPr lang="en-US" b="1" dirty="0"/>
              <a:t>T</a:t>
            </a:r>
            <a:r>
              <a:rPr lang="en-US" b="1" dirty="0" smtClean="0"/>
              <a:t>empo (SCT) have significantly more difficulty with social anxiety disorder than those with AD/HD, Combined Presentation. They concluded that social anxiety disorder may be more a part of SCT.</a:t>
            </a:r>
          </a:p>
          <a:p>
            <a:pPr marL="0" indent="0">
              <a:buNone/>
            </a:pPr>
            <a:r>
              <a:rPr lang="en-US" sz="1800" b="1" dirty="0" err="1" smtClean="0"/>
              <a:t>Koyuncu</a:t>
            </a:r>
            <a:r>
              <a:rPr lang="en-US" sz="1800" b="1" dirty="0" smtClean="0"/>
              <a:t>, A. et al (December 4, 2015). </a:t>
            </a:r>
            <a:r>
              <a:rPr lang="en-US" sz="1800" b="1" dirty="0"/>
              <a:t>Clinical Effects of ADHD Subtypes in Patients With Social Anxiety </a:t>
            </a:r>
            <a:r>
              <a:rPr lang="en-US" sz="1800" b="1" dirty="0" smtClean="0"/>
              <a:t>	Disorder. </a:t>
            </a:r>
            <a:r>
              <a:rPr lang="en-US" sz="1800" b="1" u="sng" dirty="0" smtClean="0"/>
              <a:t>Journal of Attention Disorders</a:t>
            </a:r>
            <a:r>
              <a:rPr lang="en-US" sz="1800" b="1" dirty="0" smtClean="0"/>
              <a:t>. DOI: 10.1177/1087054715617533.</a:t>
            </a:r>
            <a:endParaRPr lang="en-US" sz="1800" b="1" u="sng" dirty="0"/>
          </a:p>
          <a:p>
            <a:pPr marL="0" indent="0">
              <a:buNone/>
            </a:pPr>
            <a:endParaRPr lang="en-US" sz="1800" dirty="0"/>
          </a:p>
        </p:txBody>
      </p:sp>
    </p:spTree>
    <p:extLst>
      <p:ext uri="{BB962C8B-B14F-4D97-AF65-F5344CB8AC3E}">
        <p14:creationId xmlns:p14="http://schemas.microsoft.com/office/powerpoint/2010/main" val="21743227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B0912DDD-59A5-4DB9-BF36-8ACEAB749975}" type="slidenum">
              <a:rPr lang="en-US" altLang="en-US"/>
              <a:pPr/>
              <a:t>56</a:t>
            </a:fld>
            <a:endParaRPr lang="en-US" altLang="en-US"/>
          </a:p>
        </p:txBody>
      </p:sp>
      <p:sp>
        <p:nvSpPr>
          <p:cNvPr id="676866" name="Rectangle 2"/>
          <p:cNvSpPr>
            <a:spLocks noGrp="1" noChangeArrowheads="1"/>
          </p:cNvSpPr>
          <p:nvPr>
            <p:ph type="title"/>
          </p:nvPr>
        </p:nvSpPr>
        <p:spPr/>
        <p:txBody>
          <a:bodyPr/>
          <a:lstStyle/>
          <a:p>
            <a:r>
              <a:rPr lang="en-US" b="1" dirty="0">
                <a:solidFill>
                  <a:schemeClr val="tx2"/>
                </a:solidFill>
              </a:rPr>
              <a:t>AD/HD and Learning Disorders</a:t>
            </a:r>
          </a:p>
        </p:txBody>
      </p:sp>
      <p:sp>
        <p:nvSpPr>
          <p:cNvPr id="676867" name="Rectangle 3"/>
          <p:cNvSpPr>
            <a:spLocks noGrp="1" noChangeArrowheads="1"/>
          </p:cNvSpPr>
          <p:nvPr>
            <p:ph type="body" idx="1"/>
          </p:nvPr>
        </p:nvSpPr>
        <p:spPr/>
        <p:txBody>
          <a:bodyPr>
            <a:normAutofit/>
          </a:bodyPr>
          <a:lstStyle/>
          <a:p>
            <a:pPr>
              <a:buFont typeface="Wingdings" panose="05000000000000000000" pitchFamily="2" charset="2"/>
              <a:buChar char="Ø"/>
            </a:pPr>
            <a:r>
              <a:rPr lang="en-US" b="1" dirty="0"/>
              <a:t>Barkley stated 35% to 50% of adults with AD/HD have Learning Disorders.</a:t>
            </a:r>
          </a:p>
          <a:p>
            <a:pPr>
              <a:buFont typeface="Wingdings" panose="05000000000000000000" pitchFamily="2" charset="2"/>
              <a:buChar char="Ø"/>
            </a:pPr>
            <a:r>
              <a:rPr lang="en-US" b="1" dirty="0" err="1"/>
              <a:t>Hynd</a:t>
            </a:r>
            <a:r>
              <a:rPr lang="en-US" b="1" dirty="0"/>
              <a:t> reported that 60% of those with Inattentive AD/HD have Learning Disorders.</a:t>
            </a:r>
          </a:p>
          <a:p>
            <a:pPr>
              <a:buFont typeface="Wingdings" panose="05000000000000000000" pitchFamily="2" charset="2"/>
              <a:buChar char="Ø"/>
            </a:pPr>
            <a:r>
              <a:rPr lang="en-US" b="1" dirty="0"/>
              <a:t>AD/HD is not a Learning Disorder. It is an “Attention-Deficit and Disruptive Behavior Disorder” (DSM-IV, TR, p. 85).</a:t>
            </a:r>
          </a:p>
          <a:p>
            <a:pPr>
              <a:buFontTx/>
              <a:buNone/>
            </a:pPr>
            <a:r>
              <a:rPr lang="en-US" sz="2000" dirty="0"/>
              <a:t>	</a:t>
            </a:r>
            <a:r>
              <a:rPr lang="en-US" sz="1800" b="1" dirty="0"/>
              <a:t>Barkley, R.A. (1996). </a:t>
            </a:r>
            <a:r>
              <a:rPr lang="en-US" sz="1800" b="1" u="sng" dirty="0"/>
              <a:t>ADHD in Children, Adolescents, and Adults: Diagnosis, </a:t>
            </a:r>
            <a:r>
              <a:rPr lang="en-US" sz="1800" b="1" u="sng" dirty="0" smtClean="0"/>
              <a:t>Assessment</a:t>
            </a:r>
            <a:r>
              <a:rPr lang="en-US" sz="1800" b="1" u="sng" dirty="0"/>
              <a:t>, and Treatment</a:t>
            </a:r>
            <a:r>
              <a:rPr lang="en-US" sz="1800" b="1" dirty="0"/>
              <a:t>.  </a:t>
            </a:r>
            <a:r>
              <a:rPr lang="en-US" sz="1800" b="1" dirty="0" smtClean="0"/>
              <a:t>	Cape </a:t>
            </a:r>
            <a:r>
              <a:rPr lang="en-US" sz="1800" b="1" dirty="0"/>
              <a:t>Cod Symposia, August, Pittsfield, MA.</a:t>
            </a:r>
          </a:p>
          <a:p>
            <a:pPr>
              <a:buFontTx/>
              <a:buNone/>
            </a:pPr>
            <a:r>
              <a:rPr lang="en-US" sz="1800" b="1" dirty="0"/>
              <a:t>	</a:t>
            </a:r>
            <a:r>
              <a:rPr lang="en-US" sz="1800" b="1" dirty="0" err="1"/>
              <a:t>Hynd</a:t>
            </a:r>
            <a:r>
              <a:rPr lang="en-US" sz="1800" b="1" dirty="0"/>
              <a:t>, G. (2002). </a:t>
            </a:r>
            <a:r>
              <a:rPr lang="en-US" sz="1800" b="1" u="sng" dirty="0"/>
              <a:t>ADHD and Its Association with Dyslexia: Diagnostic and </a:t>
            </a:r>
            <a:r>
              <a:rPr lang="en-US" sz="1800" b="1" u="sng" dirty="0" smtClean="0"/>
              <a:t>Treatment </a:t>
            </a:r>
            <a:r>
              <a:rPr lang="en-US" sz="1800" b="1" u="sng" dirty="0"/>
              <a:t>Challenges</a:t>
            </a:r>
            <a:r>
              <a:rPr lang="en-US" sz="1800" b="1" dirty="0"/>
              <a:t>. Paper </a:t>
            </a:r>
            <a:r>
              <a:rPr lang="en-US" sz="1800" b="1" dirty="0" smtClean="0"/>
              <a:t>	presented </a:t>
            </a:r>
            <a:r>
              <a:rPr lang="en-US" sz="1800" b="1" dirty="0"/>
              <a:t>at the 53</a:t>
            </a:r>
            <a:r>
              <a:rPr lang="en-US" sz="1800" b="1" baseline="30000" dirty="0"/>
              <a:t>rd</a:t>
            </a:r>
            <a:r>
              <a:rPr lang="en-US" sz="1800" b="1" dirty="0"/>
              <a:t> Annual International </a:t>
            </a:r>
            <a:r>
              <a:rPr lang="en-US" sz="1800" b="1" dirty="0" smtClean="0"/>
              <a:t>Dyslexia </a:t>
            </a:r>
            <a:r>
              <a:rPr lang="en-US" sz="1800" b="1" dirty="0"/>
              <a:t>Association Conference, Atlanta, GA,  </a:t>
            </a:r>
            <a:r>
              <a:rPr lang="en-US" sz="1800" b="1" dirty="0" smtClean="0"/>
              <a:t>	November </a:t>
            </a:r>
            <a:r>
              <a:rPr lang="en-US" sz="1800" b="1" dirty="0"/>
              <a:t>16.</a:t>
            </a:r>
          </a:p>
          <a:p>
            <a:pPr>
              <a:buFontTx/>
              <a:buNone/>
            </a:pPr>
            <a:endParaRPr lang="en-US" sz="2000" dirty="0"/>
          </a:p>
        </p:txBody>
      </p:sp>
    </p:spTree>
    <p:extLst>
      <p:ext uri="{BB962C8B-B14F-4D97-AF65-F5344CB8AC3E}">
        <p14:creationId xmlns:p14="http://schemas.microsoft.com/office/powerpoint/2010/main" val="39961026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76867">
                                            <p:txEl>
                                              <p:pRg st="0" end="0"/>
                                            </p:txEl>
                                          </p:spTgt>
                                        </p:tgtEl>
                                        <p:attrNameLst>
                                          <p:attrName>style.visibility</p:attrName>
                                        </p:attrNameLst>
                                      </p:cBhvr>
                                      <p:to>
                                        <p:strVal val="visible"/>
                                      </p:to>
                                    </p:set>
                                    <p:anim calcmode="lin" valueType="num">
                                      <p:cBhvr additive="base">
                                        <p:cTn id="7" dur="500" fill="hold"/>
                                        <p:tgtEl>
                                          <p:spTgt spid="67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68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76867">
                                            <p:txEl>
                                              <p:pRg st="1" end="1"/>
                                            </p:txEl>
                                          </p:spTgt>
                                        </p:tgtEl>
                                        <p:attrNameLst>
                                          <p:attrName>style.visibility</p:attrName>
                                        </p:attrNameLst>
                                      </p:cBhvr>
                                      <p:to>
                                        <p:strVal val="visible"/>
                                      </p:to>
                                    </p:set>
                                    <p:anim calcmode="lin" valueType="num">
                                      <p:cBhvr additive="base">
                                        <p:cTn id="13" dur="500" fill="hold"/>
                                        <p:tgtEl>
                                          <p:spTgt spid="67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686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76867">
                                            <p:txEl>
                                              <p:pRg st="2" end="2"/>
                                            </p:txEl>
                                          </p:spTgt>
                                        </p:tgtEl>
                                        <p:attrNameLst>
                                          <p:attrName>style.visibility</p:attrName>
                                        </p:attrNameLst>
                                      </p:cBhvr>
                                      <p:to>
                                        <p:strVal val="visible"/>
                                      </p:to>
                                    </p:set>
                                    <p:anim calcmode="lin" valueType="num">
                                      <p:cBhvr additive="base">
                                        <p:cTn id="19" dur="500" fill="hold"/>
                                        <p:tgtEl>
                                          <p:spTgt spid="67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686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76867">
                                            <p:txEl>
                                              <p:pRg st="3" end="3"/>
                                            </p:txEl>
                                          </p:spTgt>
                                        </p:tgtEl>
                                        <p:attrNameLst>
                                          <p:attrName>style.visibility</p:attrName>
                                        </p:attrNameLst>
                                      </p:cBhvr>
                                      <p:to>
                                        <p:strVal val="visible"/>
                                      </p:to>
                                    </p:set>
                                    <p:anim calcmode="lin" valueType="num">
                                      <p:cBhvr additive="base">
                                        <p:cTn id="25" dur="500" fill="hold"/>
                                        <p:tgtEl>
                                          <p:spTgt spid="67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686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76867">
                                            <p:txEl>
                                              <p:pRg st="4" end="4"/>
                                            </p:txEl>
                                          </p:spTgt>
                                        </p:tgtEl>
                                        <p:attrNameLst>
                                          <p:attrName>style.visibility</p:attrName>
                                        </p:attrNameLst>
                                      </p:cBhvr>
                                      <p:to>
                                        <p:strVal val="visible"/>
                                      </p:to>
                                    </p:set>
                                    <p:anim calcmode="lin" valueType="num">
                                      <p:cBhvr additive="base">
                                        <p:cTn id="31" dur="500" fill="hold"/>
                                        <p:tgtEl>
                                          <p:spTgt spid="6768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686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7"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9B1B05AA-A279-43F0-B602-2526AB005546}" type="slidenum">
              <a:rPr lang="en-US" altLang="en-US"/>
              <a:pPr/>
              <a:t>57</a:t>
            </a:fld>
            <a:endParaRPr lang="en-US" altLang="en-US" dirty="0"/>
          </a:p>
        </p:txBody>
      </p:sp>
      <p:sp>
        <p:nvSpPr>
          <p:cNvPr id="686082" name="Rectangle 2"/>
          <p:cNvSpPr>
            <a:spLocks noGrp="1" noChangeArrowheads="1"/>
          </p:cNvSpPr>
          <p:nvPr>
            <p:ph type="title"/>
          </p:nvPr>
        </p:nvSpPr>
        <p:spPr/>
        <p:txBody>
          <a:bodyPr/>
          <a:lstStyle/>
          <a:p>
            <a:r>
              <a:rPr lang="en-US" b="1" dirty="0">
                <a:solidFill>
                  <a:schemeClr val="tx2"/>
                </a:solidFill>
              </a:rPr>
              <a:t>AD/HD and Learning Disorders</a:t>
            </a:r>
          </a:p>
        </p:txBody>
      </p:sp>
      <p:sp>
        <p:nvSpPr>
          <p:cNvPr id="686083" name="Rectangle 3"/>
          <p:cNvSpPr>
            <a:spLocks noGrp="1" noChangeArrowheads="1"/>
          </p:cNvSpPr>
          <p:nvPr>
            <p:ph type="body" idx="1"/>
          </p:nvPr>
        </p:nvSpPr>
        <p:spPr/>
        <p:txBody>
          <a:bodyPr/>
          <a:lstStyle/>
          <a:p>
            <a:pPr>
              <a:buFontTx/>
              <a:buNone/>
            </a:pPr>
            <a:r>
              <a:rPr lang="en-US" sz="2600" b="1" dirty="0"/>
              <a:t>	</a:t>
            </a:r>
            <a:r>
              <a:rPr lang="en-US" b="1" dirty="0" err="1"/>
              <a:t>Hynd</a:t>
            </a:r>
            <a:r>
              <a:rPr lang="en-US" b="1" dirty="0"/>
              <a:t> indicated of those with Inattentive AD/HD:</a:t>
            </a:r>
          </a:p>
          <a:p>
            <a:pPr>
              <a:buFont typeface="Wingdings" panose="05000000000000000000" pitchFamily="2" charset="2"/>
              <a:buChar char="Ø"/>
            </a:pPr>
            <a:r>
              <a:rPr lang="en-US" b="1" dirty="0"/>
              <a:t>21% have Reading Disorder</a:t>
            </a:r>
          </a:p>
          <a:p>
            <a:pPr>
              <a:buFont typeface="Wingdings" panose="05000000000000000000" pitchFamily="2" charset="2"/>
              <a:buChar char="Ø"/>
            </a:pPr>
            <a:r>
              <a:rPr lang="en-US" b="1" dirty="0"/>
              <a:t>33% have Mathematics Disorder</a:t>
            </a:r>
          </a:p>
          <a:p>
            <a:pPr>
              <a:buFont typeface="Wingdings" panose="05000000000000000000" pitchFamily="2" charset="2"/>
              <a:buChar char="Ø"/>
            </a:pPr>
            <a:r>
              <a:rPr lang="en-US" b="1" dirty="0"/>
              <a:t>4% have Spelling/Disorder of Written Expression</a:t>
            </a:r>
          </a:p>
          <a:p>
            <a:pPr>
              <a:buFontTx/>
              <a:buNone/>
            </a:pPr>
            <a:endParaRPr lang="en-US" sz="1800" b="1" dirty="0"/>
          </a:p>
          <a:p>
            <a:pPr>
              <a:buFontTx/>
              <a:buNone/>
            </a:pPr>
            <a:endParaRPr lang="en-US" sz="1800" b="1" dirty="0"/>
          </a:p>
          <a:p>
            <a:pPr>
              <a:buFontTx/>
              <a:buNone/>
            </a:pPr>
            <a:endParaRPr lang="en-US" sz="1800" b="1" dirty="0"/>
          </a:p>
          <a:p>
            <a:pPr>
              <a:buFontTx/>
              <a:buNone/>
            </a:pPr>
            <a:endParaRPr lang="en-US" sz="1800" b="1" dirty="0"/>
          </a:p>
          <a:p>
            <a:pPr>
              <a:buFontTx/>
              <a:buNone/>
            </a:pPr>
            <a:r>
              <a:rPr lang="en-US" sz="1800" b="1" dirty="0" err="1"/>
              <a:t>Hynd</a:t>
            </a:r>
            <a:r>
              <a:rPr lang="en-US" sz="1800" b="1" dirty="0"/>
              <a:t>, G. (2002). </a:t>
            </a:r>
            <a:r>
              <a:rPr lang="en-US" sz="1800" b="1" u="sng" dirty="0"/>
              <a:t>ADHD and Its Association with Dyslexia: Diagnostic and Treatment Challenges</a:t>
            </a:r>
            <a:r>
              <a:rPr lang="en-US" sz="1800" b="1" dirty="0"/>
              <a:t>. Paper presented at the 53</a:t>
            </a:r>
            <a:r>
              <a:rPr lang="en-US" sz="1800" b="1" baseline="30000" dirty="0"/>
              <a:t>rd</a:t>
            </a:r>
            <a:r>
              <a:rPr lang="en-US" sz="1800" b="1" dirty="0"/>
              <a:t> Annual International Dyslexia Association Conference, Atlanta, GA, November 16.</a:t>
            </a:r>
          </a:p>
          <a:p>
            <a:pPr>
              <a:buFontTx/>
              <a:buNone/>
            </a:pPr>
            <a:endParaRPr lang="en-US" sz="2000" dirty="0"/>
          </a:p>
          <a:p>
            <a:pPr lvl="1">
              <a:buFontTx/>
              <a:buNone/>
            </a:pPr>
            <a:endParaRPr lang="en-US" sz="1200" dirty="0"/>
          </a:p>
        </p:txBody>
      </p:sp>
      <p:pic>
        <p:nvPicPr>
          <p:cNvPr id="7" name="Picture 4" descr="G1106132"/>
          <p:cNvPicPr>
            <a:picLocks noChangeAspect="1" noChangeArrowheads="1"/>
          </p:cNvPicPr>
          <p:nvPr/>
        </p:nvPicPr>
        <p:blipFill>
          <a:blip r:embed="rId3" cstate="print"/>
          <a:srcRect/>
          <a:stretch>
            <a:fillRect/>
          </a:stretch>
        </p:blipFill>
        <p:spPr bwMode="auto">
          <a:xfrm>
            <a:off x="4768788" y="3936508"/>
            <a:ext cx="2286000" cy="1254125"/>
          </a:xfrm>
          <a:prstGeom prst="rect">
            <a:avLst/>
          </a:prstGeom>
          <a:noFill/>
          <a:ln w="9525">
            <a:noFill/>
            <a:miter lim="800000"/>
            <a:headEnd/>
            <a:tailEnd/>
          </a:ln>
        </p:spPr>
      </p:pic>
    </p:spTree>
    <p:extLst>
      <p:ext uri="{BB962C8B-B14F-4D97-AF65-F5344CB8AC3E}">
        <p14:creationId xmlns:p14="http://schemas.microsoft.com/office/powerpoint/2010/main" val="24218673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083">
                                            <p:txEl>
                                              <p:pRg st="0" end="0"/>
                                            </p:txEl>
                                          </p:spTgt>
                                        </p:tgtEl>
                                        <p:attrNameLst>
                                          <p:attrName>style.visibility</p:attrName>
                                        </p:attrNameLst>
                                      </p:cBhvr>
                                      <p:to>
                                        <p:strVal val="visible"/>
                                      </p:to>
                                    </p:set>
                                    <p:animEffect transition="in" filter="wipe(down)">
                                      <p:cBhvr>
                                        <p:cTn id="7" dur="500"/>
                                        <p:tgtEl>
                                          <p:spTgt spid="68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083">
                                            <p:txEl>
                                              <p:pRg st="1" end="1"/>
                                            </p:txEl>
                                          </p:spTgt>
                                        </p:tgtEl>
                                        <p:attrNameLst>
                                          <p:attrName>style.visibility</p:attrName>
                                        </p:attrNameLst>
                                      </p:cBhvr>
                                      <p:to>
                                        <p:strVal val="visible"/>
                                      </p:to>
                                    </p:set>
                                    <p:animEffect transition="in" filter="wipe(down)">
                                      <p:cBhvr>
                                        <p:cTn id="12" dur="500"/>
                                        <p:tgtEl>
                                          <p:spTgt spid="68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6083">
                                            <p:txEl>
                                              <p:pRg st="2" end="2"/>
                                            </p:txEl>
                                          </p:spTgt>
                                        </p:tgtEl>
                                        <p:attrNameLst>
                                          <p:attrName>style.visibility</p:attrName>
                                        </p:attrNameLst>
                                      </p:cBhvr>
                                      <p:to>
                                        <p:strVal val="visible"/>
                                      </p:to>
                                    </p:set>
                                    <p:animEffect transition="in" filter="wipe(down)">
                                      <p:cBhvr>
                                        <p:cTn id="17" dur="500"/>
                                        <p:tgtEl>
                                          <p:spTgt spid="68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86083">
                                            <p:txEl>
                                              <p:pRg st="3" end="3"/>
                                            </p:txEl>
                                          </p:spTgt>
                                        </p:tgtEl>
                                        <p:attrNameLst>
                                          <p:attrName>style.visibility</p:attrName>
                                        </p:attrNameLst>
                                      </p:cBhvr>
                                      <p:to>
                                        <p:strVal val="visible"/>
                                      </p:to>
                                    </p:set>
                                    <p:animEffect transition="in" filter="wipe(down)">
                                      <p:cBhvr>
                                        <p:cTn id="22" dur="500"/>
                                        <p:tgtEl>
                                          <p:spTgt spid="68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86083">
                                            <p:txEl>
                                              <p:pRg st="8" end="8"/>
                                            </p:txEl>
                                          </p:spTgt>
                                        </p:tgtEl>
                                        <p:attrNameLst>
                                          <p:attrName>style.visibility</p:attrName>
                                        </p:attrNameLst>
                                      </p:cBhvr>
                                      <p:to>
                                        <p:strVal val="visible"/>
                                      </p:to>
                                    </p:set>
                                    <p:animEffect transition="in" filter="wipe(down)">
                                      <p:cBhvr>
                                        <p:cTn id="27" dur="500"/>
                                        <p:tgtEl>
                                          <p:spTgt spid="686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B0912DDD-59A5-4DB9-BF36-8ACEAB749975}" type="slidenum">
              <a:rPr lang="en-US" altLang="en-US"/>
              <a:pPr/>
              <a:t>58</a:t>
            </a:fld>
            <a:endParaRPr lang="en-US" altLang="en-US"/>
          </a:p>
        </p:txBody>
      </p:sp>
      <p:sp>
        <p:nvSpPr>
          <p:cNvPr id="676866" name="Rectangle 2"/>
          <p:cNvSpPr>
            <a:spLocks noGrp="1" noChangeArrowheads="1"/>
          </p:cNvSpPr>
          <p:nvPr>
            <p:ph type="title"/>
          </p:nvPr>
        </p:nvSpPr>
        <p:spPr/>
        <p:txBody>
          <a:bodyPr/>
          <a:lstStyle/>
          <a:p>
            <a:r>
              <a:rPr lang="en-US" b="1" dirty="0">
                <a:solidFill>
                  <a:schemeClr val="tx2"/>
                </a:solidFill>
              </a:rPr>
              <a:t>AD/HD and Learning Disorders</a:t>
            </a:r>
          </a:p>
        </p:txBody>
      </p:sp>
      <p:sp>
        <p:nvSpPr>
          <p:cNvPr id="676867" name="Rectangle 3"/>
          <p:cNvSpPr>
            <a:spLocks noGrp="1" noChangeArrowheads="1"/>
          </p:cNvSpPr>
          <p:nvPr>
            <p:ph type="body" idx="1"/>
          </p:nvPr>
        </p:nvSpPr>
        <p:spPr/>
        <p:txBody>
          <a:bodyPr>
            <a:normAutofit/>
          </a:bodyPr>
          <a:lstStyle/>
          <a:p>
            <a:pPr>
              <a:buFont typeface="Wingdings" panose="05000000000000000000" pitchFamily="2" charset="2"/>
              <a:buChar char="Ø"/>
            </a:pPr>
            <a:r>
              <a:rPr lang="en-US" b="1" dirty="0"/>
              <a:t>Barkley stated 35% to 50% of adults with AD/HD have Learning Disorders.</a:t>
            </a:r>
          </a:p>
          <a:p>
            <a:pPr>
              <a:buFont typeface="Wingdings" panose="05000000000000000000" pitchFamily="2" charset="2"/>
              <a:buChar char="Ø"/>
            </a:pPr>
            <a:r>
              <a:rPr lang="en-US" b="1" dirty="0" err="1"/>
              <a:t>Hynd</a:t>
            </a:r>
            <a:r>
              <a:rPr lang="en-US" b="1" dirty="0"/>
              <a:t> reported that 60% of those with Inattentive AD/HD have Learning Disorders</a:t>
            </a:r>
            <a:r>
              <a:rPr lang="en-US" b="1" dirty="0" smtClean="0"/>
              <a:t>.</a:t>
            </a:r>
          </a:p>
          <a:p>
            <a:pPr>
              <a:buFont typeface="Wingdings" panose="05000000000000000000" pitchFamily="2" charset="2"/>
              <a:buChar char="Ø"/>
            </a:pPr>
            <a:r>
              <a:rPr lang="en-US" b="1" dirty="0" smtClean="0"/>
              <a:t>AD/HD and Specific Learning Disorder are separate and distinct neurodevelopmental disorders in the DSM-5.</a:t>
            </a:r>
          </a:p>
          <a:p>
            <a:pPr>
              <a:buFontTx/>
              <a:buNone/>
            </a:pPr>
            <a:r>
              <a:rPr lang="en-US" sz="2000" dirty="0"/>
              <a:t>	</a:t>
            </a:r>
            <a:r>
              <a:rPr lang="en-US" sz="1800" b="1" dirty="0"/>
              <a:t>Barkley, R.A. (1996). </a:t>
            </a:r>
            <a:r>
              <a:rPr lang="en-US" sz="1800" b="1" u="sng" dirty="0"/>
              <a:t>ADHD in Children, Adolescents, and Adults: Diagnosis, </a:t>
            </a:r>
            <a:r>
              <a:rPr lang="en-US" sz="1800" b="1" u="sng" dirty="0" smtClean="0"/>
              <a:t>Assessment</a:t>
            </a:r>
            <a:r>
              <a:rPr lang="en-US" sz="1800" b="1" u="sng" dirty="0"/>
              <a:t>, and Treatment</a:t>
            </a:r>
            <a:r>
              <a:rPr lang="en-US" sz="1800" b="1" dirty="0"/>
              <a:t>.  </a:t>
            </a:r>
            <a:r>
              <a:rPr lang="en-US" sz="1800" b="1" dirty="0" smtClean="0"/>
              <a:t>	Cape </a:t>
            </a:r>
            <a:r>
              <a:rPr lang="en-US" sz="1800" b="1" dirty="0"/>
              <a:t>Cod Symposia, August, Pittsfield, MA.</a:t>
            </a:r>
          </a:p>
          <a:p>
            <a:pPr>
              <a:buFontTx/>
              <a:buNone/>
            </a:pPr>
            <a:r>
              <a:rPr lang="en-US" sz="1800" b="1" dirty="0"/>
              <a:t>	</a:t>
            </a:r>
            <a:r>
              <a:rPr lang="en-US" sz="1800" b="1" dirty="0" err="1"/>
              <a:t>Hynd</a:t>
            </a:r>
            <a:r>
              <a:rPr lang="en-US" sz="1800" b="1" dirty="0"/>
              <a:t>, G. (2002). </a:t>
            </a:r>
            <a:r>
              <a:rPr lang="en-US" sz="1800" b="1" u="sng" dirty="0"/>
              <a:t>ADHD and Its Association with Dyslexia: Diagnostic and </a:t>
            </a:r>
            <a:r>
              <a:rPr lang="en-US" sz="1800" b="1" dirty="0"/>
              <a:t>	</a:t>
            </a:r>
            <a:r>
              <a:rPr lang="en-US" sz="1800" b="1" u="sng" dirty="0"/>
              <a:t>Treatment Challenges</a:t>
            </a:r>
            <a:r>
              <a:rPr lang="en-US" sz="1800" b="1" dirty="0"/>
              <a:t>. Paper </a:t>
            </a:r>
            <a:r>
              <a:rPr lang="en-US" sz="1800" b="1" dirty="0" smtClean="0"/>
              <a:t>	presented </a:t>
            </a:r>
            <a:r>
              <a:rPr lang="en-US" sz="1800" b="1" dirty="0"/>
              <a:t>at the 53</a:t>
            </a:r>
            <a:r>
              <a:rPr lang="en-US" sz="1800" b="1" baseline="30000" dirty="0"/>
              <a:t>rd</a:t>
            </a:r>
            <a:r>
              <a:rPr lang="en-US" sz="1800" b="1" dirty="0"/>
              <a:t> Annual International </a:t>
            </a:r>
            <a:r>
              <a:rPr lang="en-US" sz="1800" b="1" dirty="0" smtClean="0"/>
              <a:t>Dyslexia </a:t>
            </a:r>
            <a:r>
              <a:rPr lang="en-US" sz="1800" b="1" dirty="0"/>
              <a:t>Association Conference, Atlanta, GA,  </a:t>
            </a:r>
            <a:r>
              <a:rPr lang="en-US" sz="1800" b="1" dirty="0" smtClean="0"/>
              <a:t>	November </a:t>
            </a:r>
            <a:r>
              <a:rPr lang="en-US" sz="1800" b="1" dirty="0"/>
              <a:t>16.</a:t>
            </a:r>
          </a:p>
          <a:p>
            <a:pPr>
              <a:buFontTx/>
              <a:buNone/>
            </a:pPr>
            <a:endParaRPr lang="en-US" sz="2000" dirty="0"/>
          </a:p>
        </p:txBody>
      </p:sp>
    </p:spTree>
    <p:extLst>
      <p:ext uri="{BB962C8B-B14F-4D97-AF65-F5344CB8AC3E}">
        <p14:creationId xmlns:p14="http://schemas.microsoft.com/office/powerpoint/2010/main" val="12292962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76867">
                                            <p:txEl>
                                              <p:pRg st="0" end="0"/>
                                            </p:txEl>
                                          </p:spTgt>
                                        </p:tgtEl>
                                        <p:attrNameLst>
                                          <p:attrName>style.visibility</p:attrName>
                                        </p:attrNameLst>
                                      </p:cBhvr>
                                      <p:to>
                                        <p:strVal val="visible"/>
                                      </p:to>
                                    </p:set>
                                    <p:anim calcmode="lin" valueType="num">
                                      <p:cBhvr additive="base">
                                        <p:cTn id="7" dur="500" fill="hold"/>
                                        <p:tgtEl>
                                          <p:spTgt spid="67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68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76867">
                                            <p:txEl>
                                              <p:pRg st="1" end="1"/>
                                            </p:txEl>
                                          </p:spTgt>
                                        </p:tgtEl>
                                        <p:attrNameLst>
                                          <p:attrName>style.visibility</p:attrName>
                                        </p:attrNameLst>
                                      </p:cBhvr>
                                      <p:to>
                                        <p:strVal val="visible"/>
                                      </p:to>
                                    </p:set>
                                    <p:anim calcmode="lin" valueType="num">
                                      <p:cBhvr additive="base">
                                        <p:cTn id="13" dur="500" fill="hold"/>
                                        <p:tgtEl>
                                          <p:spTgt spid="67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686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76867">
                                            <p:txEl>
                                              <p:pRg st="2" end="2"/>
                                            </p:txEl>
                                          </p:spTgt>
                                        </p:tgtEl>
                                        <p:attrNameLst>
                                          <p:attrName>style.visibility</p:attrName>
                                        </p:attrNameLst>
                                      </p:cBhvr>
                                      <p:to>
                                        <p:strVal val="visible"/>
                                      </p:to>
                                    </p:set>
                                    <p:anim calcmode="lin" valueType="num">
                                      <p:cBhvr additive="base">
                                        <p:cTn id="19" dur="500" fill="hold"/>
                                        <p:tgtEl>
                                          <p:spTgt spid="67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686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76867">
                                            <p:txEl>
                                              <p:pRg st="3" end="3"/>
                                            </p:txEl>
                                          </p:spTgt>
                                        </p:tgtEl>
                                        <p:attrNameLst>
                                          <p:attrName>style.visibility</p:attrName>
                                        </p:attrNameLst>
                                      </p:cBhvr>
                                      <p:to>
                                        <p:strVal val="visible"/>
                                      </p:to>
                                    </p:set>
                                    <p:anim calcmode="lin" valueType="num">
                                      <p:cBhvr additive="base">
                                        <p:cTn id="25" dur="500" fill="hold"/>
                                        <p:tgtEl>
                                          <p:spTgt spid="67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686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76867">
                                            <p:txEl>
                                              <p:pRg st="4" end="4"/>
                                            </p:txEl>
                                          </p:spTgt>
                                        </p:tgtEl>
                                        <p:attrNameLst>
                                          <p:attrName>style.visibility</p:attrName>
                                        </p:attrNameLst>
                                      </p:cBhvr>
                                      <p:to>
                                        <p:strVal val="visible"/>
                                      </p:to>
                                    </p:set>
                                    <p:anim calcmode="lin" valueType="num">
                                      <p:cBhvr additive="base">
                                        <p:cTn id="31" dur="500" fill="hold"/>
                                        <p:tgtEl>
                                          <p:spTgt spid="6768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686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SCT and Facial Expressions</a:t>
            </a:r>
            <a:endParaRPr lang="en-US" b="1" dirty="0">
              <a:solidFill>
                <a:schemeClr val="tx2"/>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b="1" dirty="0" smtClean="0"/>
          </a:p>
          <a:p>
            <a:pPr>
              <a:buFont typeface="Wingdings" panose="05000000000000000000" pitchFamily="2" charset="2"/>
              <a:buChar char="Ø"/>
            </a:pPr>
            <a:r>
              <a:rPr lang="en-US" b="1" dirty="0" smtClean="0"/>
              <a:t>Brazilian researchers discovered that children with SCT were worse at recognizing facial expressions of surprise, fear, and facial expressions overall than their non-disabled peers. This was linked to white matter anomalies in the SCT children. </a:t>
            </a:r>
          </a:p>
          <a:p>
            <a:pPr marL="0" indent="0">
              <a:buNone/>
            </a:pPr>
            <a:r>
              <a:rPr lang="en-US" sz="1800" b="1" dirty="0" smtClean="0"/>
              <a:t>Rossi, A., et al. (May 29, 2015). </a:t>
            </a:r>
            <a:r>
              <a:rPr lang="en-US" sz="1800" b="1" u="sng" dirty="0" smtClean="0"/>
              <a:t>Emotional recognition and white matter abnormalities in ADHD-I</a:t>
            </a:r>
            <a:r>
              <a:rPr lang="en-US" sz="1800" b="1" dirty="0" smtClean="0"/>
              <a:t>. Poster 	presented at the 5</a:t>
            </a:r>
            <a:r>
              <a:rPr lang="en-US" sz="1800" b="1" baseline="30000" dirty="0" smtClean="0"/>
              <a:t>th</a:t>
            </a:r>
            <a:r>
              <a:rPr lang="en-US" sz="1800" b="1" dirty="0" smtClean="0"/>
              <a:t> Annual World Congress on AD/HD, Glasgow, Scotland, May 28-31.</a:t>
            </a:r>
            <a:endParaRPr lang="en-US" sz="1800" dirty="0" smtClean="0"/>
          </a:p>
          <a:p>
            <a:pPr marL="0" indent="0">
              <a:buNone/>
            </a:pPr>
            <a:endParaRPr lang="en-US" dirty="0"/>
          </a:p>
        </p:txBody>
      </p:sp>
    </p:spTree>
    <p:extLst>
      <p:ext uri="{BB962C8B-B14F-4D97-AF65-F5344CB8AC3E}">
        <p14:creationId xmlns:p14="http://schemas.microsoft.com/office/powerpoint/2010/main" val="2276687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tx2"/>
                </a:solidFill>
              </a:rPr>
              <a:t>DSM-5 AD/HD </a:t>
            </a:r>
            <a:br>
              <a:rPr lang="en-US" b="1" dirty="0" smtClean="0">
                <a:solidFill>
                  <a:schemeClr val="tx2"/>
                </a:solidFill>
              </a:rPr>
            </a:br>
            <a:r>
              <a:rPr lang="en-US" b="1" dirty="0" smtClean="0">
                <a:solidFill>
                  <a:schemeClr val="tx2"/>
                </a:solidFill>
              </a:rPr>
              <a:t>as of May 1, 2012</a:t>
            </a:r>
            <a:endParaRPr lang="en-US" b="1" dirty="0">
              <a:solidFill>
                <a:schemeClr val="tx2"/>
              </a:solidFill>
            </a:endParaRPr>
          </a:p>
        </p:txBody>
      </p:sp>
      <p:sp>
        <p:nvSpPr>
          <p:cNvPr id="4" name="Content Placeholder 3"/>
          <p:cNvSpPr>
            <a:spLocks noGrp="1"/>
          </p:cNvSpPr>
          <p:nvPr>
            <p:ph idx="1"/>
          </p:nvPr>
        </p:nvSpPr>
        <p:spPr/>
        <p:txBody>
          <a:bodyPr>
            <a:normAutofit/>
          </a:bodyPr>
          <a:lstStyle/>
          <a:p>
            <a:r>
              <a:rPr lang="en-US" b="1" dirty="0" smtClean="0"/>
              <a:t>Attention-Deficit/Hyperactivity Disorder:</a:t>
            </a:r>
          </a:p>
          <a:p>
            <a:r>
              <a:rPr lang="en-US" b="1" dirty="0" smtClean="0"/>
              <a:t>Specify based on current presentation-</a:t>
            </a:r>
          </a:p>
          <a:p>
            <a:pPr lvl="1"/>
            <a:r>
              <a:rPr lang="en-US" b="1" dirty="0" smtClean="0"/>
              <a:t>Combined Presentation</a:t>
            </a:r>
          </a:p>
          <a:p>
            <a:pPr lvl="1"/>
            <a:r>
              <a:rPr lang="en-US" b="1" dirty="0" smtClean="0"/>
              <a:t>Predominately Inattentive Presentation</a:t>
            </a:r>
          </a:p>
          <a:p>
            <a:pPr lvl="1"/>
            <a:r>
              <a:rPr lang="en-US" b="1" dirty="0" smtClean="0"/>
              <a:t>Predominately Hyperactive/Impulsive Presentation</a:t>
            </a:r>
          </a:p>
          <a:p>
            <a:pPr lvl="1"/>
            <a:r>
              <a:rPr lang="en-US" b="1" dirty="0" smtClean="0"/>
              <a:t>Inattentive Presentation (Restrictive)</a:t>
            </a:r>
          </a:p>
          <a:p>
            <a:pPr lvl="1"/>
            <a:r>
              <a:rPr lang="en-US" b="1" dirty="0" smtClean="0"/>
              <a:t>Other Specified Attention-Deficit Hyperactivity Disorder </a:t>
            </a:r>
            <a:endParaRPr lang="en-US" b="1" dirty="0"/>
          </a:p>
        </p:txBody>
      </p:sp>
      <p:sp>
        <p:nvSpPr>
          <p:cNvPr id="5" name="Date Placeholder 4"/>
          <p:cNvSpPr>
            <a:spLocks noGrp="1"/>
          </p:cNvSpPr>
          <p:nvPr>
            <p:ph type="dt" sz="half" idx="10"/>
          </p:nvPr>
        </p:nvSpPr>
        <p:spPr/>
        <p:txBody>
          <a:bodyPr/>
          <a:lstStyle/>
          <a:p>
            <a:r>
              <a:rPr lang="en-US" smtClean="0"/>
              <a:t>Kevin T. Blake, Ph.D., P.L.C.                   All Rights Reserved</a:t>
            </a:r>
            <a:endParaRPr lang="en-US"/>
          </a:p>
        </p:txBody>
      </p:sp>
      <p:sp>
        <p:nvSpPr>
          <p:cNvPr id="6" name="Slide Number Placeholder 5"/>
          <p:cNvSpPr>
            <a:spLocks noGrp="1"/>
          </p:cNvSpPr>
          <p:nvPr>
            <p:ph type="sldNum" sz="quarter" idx="12"/>
          </p:nvPr>
        </p:nvSpPr>
        <p:spPr/>
        <p:txBody>
          <a:bodyPr/>
          <a:lstStyle/>
          <a:p>
            <a:fld id="{7A9A8D6D-5340-4A07-AC9A-32B8A91EB2F8}" type="slidenum">
              <a:rPr lang="en-US" smtClean="0"/>
              <a:pPr/>
              <a:t>6</a:t>
            </a:fld>
            <a:endParaRPr lang="en-US"/>
          </a:p>
        </p:txBody>
      </p:sp>
      <p:sp>
        <p:nvSpPr>
          <p:cNvPr id="7" name="Footer Placeholder 6"/>
          <p:cNvSpPr>
            <a:spLocks noGrp="1"/>
          </p:cNvSpPr>
          <p:nvPr>
            <p:ph type="ftr" sz="quarter" idx="11"/>
          </p:nvPr>
        </p:nvSpPr>
        <p:spPr/>
        <p:txBody>
          <a:bodyPr/>
          <a:lstStyle/>
          <a:p>
            <a:r>
              <a:rPr lang="en-US" smtClean="0"/>
              <a:t>www.drkevintblake.com</a:t>
            </a:r>
            <a:endParaRPr lang="en-US"/>
          </a:p>
        </p:txBody>
      </p:sp>
    </p:spTree>
    <p:extLst>
      <p:ext uri="{BB962C8B-B14F-4D97-AF65-F5344CB8AC3E}">
        <p14:creationId xmlns:p14="http://schemas.microsoft.com/office/powerpoint/2010/main" val="39310013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tx2"/>
                </a:solidFill>
              </a:rPr>
              <a:t>Inattentive ADHD</a:t>
            </a:r>
            <a:br>
              <a:rPr lang="en-US" b="1" dirty="0" smtClean="0">
                <a:solidFill>
                  <a:schemeClr val="tx2"/>
                </a:solidFill>
              </a:rPr>
            </a:br>
            <a:r>
              <a:rPr lang="en-US" b="1" dirty="0" smtClean="0">
                <a:solidFill>
                  <a:schemeClr val="tx2"/>
                </a:solidFill>
              </a:rPr>
              <a:t>and Dyslexia</a:t>
            </a:r>
            <a:endParaRPr lang="en-US" b="1" dirty="0">
              <a:solidFill>
                <a:schemeClr val="tx2"/>
              </a:solidFill>
            </a:endParaRPr>
          </a:p>
        </p:txBody>
      </p:sp>
      <p:sp>
        <p:nvSpPr>
          <p:cNvPr id="3" name="Content Placeholder 2"/>
          <p:cNvSpPr>
            <a:spLocks noGrp="1"/>
          </p:cNvSpPr>
          <p:nvPr>
            <p:ph idx="1"/>
          </p:nvPr>
        </p:nvSpPr>
        <p:spPr/>
        <p:txBody>
          <a:bodyPr>
            <a:normAutofit/>
          </a:bodyPr>
          <a:lstStyle/>
          <a:p>
            <a:r>
              <a:rPr lang="en-US" b="1" dirty="0"/>
              <a:t>“Using an unselected general population sample, we </a:t>
            </a:r>
            <a:r>
              <a:rPr lang="en-US" b="1" dirty="0" err="1"/>
              <a:t>comfirmed</a:t>
            </a:r>
            <a:r>
              <a:rPr lang="en-US" b="1" dirty="0"/>
              <a:t> previous reports that reading difficulties show higher phenotypic and genetic correlations with ADHD inattention symptoms, compared to hyperactivity-impulsivity symptoms”.</a:t>
            </a:r>
          </a:p>
          <a:p>
            <a:r>
              <a:rPr lang="en-US" b="1" dirty="0"/>
              <a:t>There maybe a disrupted </a:t>
            </a:r>
            <a:r>
              <a:rPr lang="en-US" b="1" dirty="0" err="1"/>
              <a:t>neurocognitive</a:t>
            </a:r>
            <a:r>
              <a:rPr lang="en-US" b="1" dirty="0"/>
              <a:t> process specific to cases with inattentive ADHD and </a:t>
            </a:r>
            <a:r>
              <a:rPr lang="en-US" b="1" dirty="0" err="1"/>
              <a:t>cormorbid</a:t>
            </a:r>
            <a:r>
              <a:rPr lang="en-US" b="1" dirty="0"/>
              <a:t> reading disorder. </a:t>
            </a:r>
          </a:p>
          <a:p>
            <a:pPr>
              <a:buNone/>
            </a:pPr>
            <a:r>
              <a:rPr lang="en-US" sz="1800" b="1" dirty="0" err="1"/>
              <a:t>Paloyelis</a:t>
            </a:r>
            <a:r>
              <a:rPr lang="en-US" sz="1800" b="1" dirty="0"/>
              <a:t>, Y., </a:t>
            </a:r>
            <a:r>
              <a:rPr lang="en-US" sz="1800" b="1" dirty="0" err="1"/>
              <a:t>Rijsdijk</a:t>
            </a:r>
            <a:r>
              <a:rPr lang="en-US" sz="1800" b="1" dirty="0"/>
              <a:t>, F., Wood, A.C., </a:t>
            </a:r>
            <a:r>
              <a:rPr lang="en-US" sz="1800" b="1" dirty="0" err="1"/>
              <a:t>Asherson</a:t>
            </a:r>
            <a:r>
              <a:rPr lang="en-US" sz="1800" b="1" dirty="0"/>
              <a:t>, P., and </a:t>
            </a:r>
            <a:r>
              <a:rPr lang="en-US" sz="1800" b="1" dirty="0" err="1"/>
              <a:t>Kuntsi</a:t>
            </a:r>
            <a:r>
              <a:rPr lang="en-US" sz="1800" b="1" dirty="0"/>
              <a:t>, J. (2010). The Genetic Association Between ADHD Symptoms and Reading Difficulties: The Role of </a:t>
            </a:r>
            <a:r>
              <a:rPr lang="en-US" sz="1800" b="1" dirty="0" err="1"/>
              <a:t>Inattentivenss</a:t>
            </a:r>
            <a:r>
              <a:rPr lang="en-US" sz="1800" b="1" dirty="0"/>
              <a:t> and IQ. </a:t>
            </a:r>
            <a:r>
              <a:rPr lang="en-US" sz="1800" b="1" u="sng" dirty="0"/>
              <a:t>Journal of Abnormal Child Psychology</a:t>
            </a:r>
            <a:r>
              <a:rPr lang="en-US" sz="1800" b="1" dirty="0"/>
              <a:t>  </a:t>
            </a:r>
            <a:r>
              <a:rPr lang="en-US" sz="1800" b="1" u="sng" dirty="0"/>
              <a:t>38</a:t>
            </a:r>
            <a:r>
              <a:rPr lang="en-US" sz="1800" b="1" dirty="0"/>
              <a:t> (8), 1083-1095.</a:t>
            </a:r>
          </a:p>
        </p:txBody>
      </p:sp>
      <p:pic>
        <p:nvPicPr>
          <p:cNvPr id="4" name="Picture 4" descr="G1106132"/>
          <p:cNvPicPr>
            <a:picLocks noChangeAspect="1" noChangeArrowheads="1"/>
          </p:cNvPicPr>
          <p:nvPr/>
        </p:nvPicPr>
        <p:blipFill>
          <a:blip r:embed="rId3" cstate="print"/>
          <a:srcRect/>
          <a:stretch>
            <a:fillRect/>
          </a:stretch>
        </p:blipFill>
        <p:spPr bwMode="auto">
          <a:xfrm>
            <a:off x="6705600" y="152401"/>
            <a:ext cx="2286000" cy="125412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All Rights Reserved</a:t>
            </a:r>
            <a:endParaRPr lang="en-US"/>
          </a:p>
        </p:txBody>
      </p:sp>
      <p:sp>
        <p:nvSpPr>
          <p:cNvPr id="6" name="Slide Number Placeholder 5"/>
          <p:cNvSpPr>
            <a:spLocks noGrp="1"/>
          </p:cNvSpPr>
          <p:nvPr>
            <p:ph type="sldNum" sz="quarter" idx="12"/>
          </p:nvPr>
        </p:nvSpPr>
        <p:spPr/>
        <p:txBody>
          <a:bodyPr/>
          <a:lstStyle/>
          <a:p>
            <a:fld id="{7DEFA9D6-48D7-488F-A011-7E79D5B60B60}" type="slidenum">
              <a:rPr lang="en-US" smtClean="0"/>
              <a:pPr/>
              <a:t>60</a:t>
            </a:fld>
            <a:endParaRPr lang="en-US"/>
          </a:p>
        </p:txBody>
      </p:sp>
      <p:sp>
        <p:nvSpPr>
          <p:cNvPr id="7" name="Footer Placeholder 6"/>
          <p:cNvSpPr>
            <a:spLocks noGrp="1"/>
          </p:cNvSpPr>
          <p:nvPr>
            <p:ph type="ftr" sz="quarter" idx="11"/>
          </p:nvPr>
        </p:nvSpPr>
        <p:spPr/>
        <p:txBody>
          <a:bodyPr/>
          <a:lstStyle/>
          <a:p>
            <a:r>
              <a:rPr lang="en-US" smtClean="0"/>
              <a:t>Kevin T. Blake, Ph.D., P.L.C.</a:t>
            </a:r>
            <a:endParaRPr lang="en-US"/>
          </a:p>
        </p:txBody>
      </p:sp>
    </p:spTree>
    <p:extLst>
      <p:ext uri="{BB962C8B-B14F-4D97-AF65-F5344CB8AC3E}">
        <p14:creationId xmlns:p14="http://schemas.microsoft.com/office/powerpoint/2010/main" val="3865580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AD661638-38A8-40F6-B95D-0C19C17AF453}" type="slidenum">
              <a:rPr lang="en-US" altLang="en-US"/>
              <a:pPr/>
              <a:t>61</a:t>
            </a:fld>
            <a:endParaRPr lang="en-US" altLang="en-US"/>
          </a:p>
        </p:txBody>
      </p:sp>
      <p:sp>
        <p:nvSpPr>
          <p:cNvPr id="1007618" name="Rectangle 1026"/>
          <p:cNvSpPr>
            <a:spLocks noGrp="1" noChangeArrowheads="1"/>
          </p:cNvSpPr>
          <p:nvPr>
            <p:ph type="title"/>
          </p:nvPr>
        </p:nvSpPr>
        <p:spPr/>
        <p:txBody>
          <a:bodyPr>
            <a:normAutofit/>
          </a:bodyPr>
          <a:lstStyle/>
          <a:p>
            <a:r>
              <a:rPr lang="en-US" b="1" dirty="0">
                <a:solidFill>
                  <a:schemeClr val="tx2"/>
                </a:solidFill>
              </a:rPr>
              <a:t>AD/HD and Central Auditory Processing Disorder</a:t>
            </a:r>
          </a:p>
        </p:txBody>
      </p:sp>
      <p:sp>
        <p:nvSpPr>
          <p:cNvPr id="1007619" name="Rectangle 1027"/>
          <p:cNvSpPr>
            <a:spLocks noGrp="1" noChangeArrowheads="1"/>
          </p:cNvSpPr>
          <p:nvPr>
            <p:ph type="body" idx="1"/>
          </p:nvPr>
        </p:nvSpPr>
        <p:spPr/>
        <p:txBody>
          <a:bodyPr>
            <a:normAutofit/>
          </a:bodyPr>
          <a:lstStyle/>
          <a:p>
            <a:pPr>
              <a:buFont typeface="Wingdings" panose="05000000000000000000" pitchFamily="2" charset="2"/>
              <a:buChar char="Ø"/>
            </a:pPr>
            <a:r>
              <a:rPr lang="en-US" sz="2600" b="1" dirty="0"/>
              <a:t>What appears to be </a:t>
            </a:r>
            <a:r>
              <a:rPr lang="en-US" sz="2600" b="1" dirty="0" err="1"/>
              <a:t>comorbid</a:t>
            </a:r>
            <a:r>
              <a:rPr lang="en-US" sz="2600" b="1" dirty="0"/>
              <a:t> CAPD in those with AD/HD may be a problem with inhibition and subsequent distraction leading to uncertainty of what was heard.</a:t>
            </a:r>
          </a:p>
          <a:p>
            <a:pPr>
              <a:buFont typeface="Wingdings" panose="05000000000000000000" pitchFamily="2" charset="2"/>
              <a:buChar char="Ø"/>
            </a:pPr>
            <a:r>
              <a:rPr lang="en-US" sz="2600" b="1" dirty="0"/>
              <a:t>There may only be a symptom overlap with CAPD.</a:t>
            </a:r>
          </a:p>
          <a:p>
            <a:pPr>
              <a:buFontTx/>
              <a:buNone/>
            </a:pPr>
            <a:r>
              <a:rPr lang="en-US" sz="2600" dirty="0"/>
              <a:t>	</a:t>
            </a:r>
          </a:p>
          <a:p>
            <a:pPr>
              <a:buFontTx/>
              <a:buNone/>
            </a:pPr>
            <a:endParaRPr lang="en-US" sz="2600" b="1" dirty="0"/>
          </a:p>
          <a:p>
            <a:pPr>
              <a:buFontTx/>
              <a:buNone/>
            </a:pPr>
            <a:endParaRPr lang="en-US" sz="2600" b="1" dirty="0"/>
          </a:p>
          <a:p>
            <a:pPr>
              <a:buFontTx/>
              <a:buNone/>
            </a:pPr>
            <a:r>
              <a:rPr lang="en-US" sz="1800" b="1" dirty="0"/>
              <a:t>(February, 2003). Performance of ADHD Children on Auditory Tasks Related to </a:t>
            </a:r>
            <a:r>
              <a:rPr lang="en-US" sz="1800" b="1" dirty="0" smtClean="0"/>
              <a:t>Behavioral </a:t>
            </a:r>
            <a:r>
              <a:rPr lang="en-US" sz="1800" b="1" dirty="0"/>
              <a:t>Inhibition, Not CAPD. </a:t>
            </a:r>
            <a:r>
              <a:rPr lang="en-US" sz="1800" b="1" u="sng" dirty="0"/>
              <a:t>ADHD Report</a:t>
            </a:r>
            <a:r>
              <a:rPr lang="en-US" sz="1800" b="1" dirty="0"/>
              <a:t>, </a:t>
            </a:r>
            <a:r>
              <a:rPr lang="en-US" sz="1800" b="1" u="sng" dirty="0"/>
              <a:t>11</a:t>
            </a:r>
            <a:r>
              <a:rPr lang="en-US" sz="1800" b="1" dirty="0"/>
              <a:t>, p. 11/ Summary of: 	</a:t>
            </a:r>
            <a:r>
              <a:rPr lang="en-US" sz="1800" b="1" dirty="0" err="1"/>
              <a:t>Brier,J.I</a:t>
            </a:r>
            <a:r>
              <a:rPr lang="en-US" sz="1800" b="1" dirty="0"/>
              <a:t>., et. al. (2002). Dissociation of Sensitivity and Response Bias in </a:t>
            </a:r>
            <a:r>
              <a:rPr lang="en-US" sz="1800" b="1" dirty="0" smtClean="0"/>
              <a:t>Children </a:t>
            </a:r>
            <a:r>
              <a:rPr lang="en-US" sz="1800" b="1" dirty="0"/>
              <a:t>with Attention Deficit/Hyperactivity Disorder During Central </a:t>
            </a:r>
            <a:r>
              <a:rPr lang="en-US" sz="1800" b="1" dirty="0" smtClean="0"/>
              <a:t>Auditory </a:t>
            </a:r>
            <a:r>
              <a:rPr lang="en-US" sz="1800" b="1" dirty="0"/>
              <a:t>Masking. </a:t>
            </a:r>
            <a:r>
              <a:rPr lang="en-US" sz="1800" b="1" u="sng" dirty="0"/>
              <a:t>Neurology</a:t>
            </a:r>
            <a:r>
              <a:rPr lang="en-US" sz="1800" b="1" dirty="0"/>
              <a:t>, </a:t>
            </a:r>
            <a:r>
              <a:rPr lang="en-US" sz="1800" b="1" u="sng" dirty="0"/>
              <a:t>16</a:t>
            </a:r>
            <a:r>
              <a:rPr lang="en-US" sz="1800" b="1" dirty="0"/>
              <a:t>, pp. 28-34.</a:t>
            </a:r>
          </a:p>
        </p:txBody>
      </p:sp>
      <p:pic>
        <p:nvPicPr>
          <p:cNvPr id="7" name="Picture 4" descr="G1106132"/>
          <p:cNvPicPr>
            <a:picLocks noChangeAspect="1" noChangeArrowheads="1"/>
          </p:cNvPicPr>
          <p:nvPr/>
        </p:nvPicPr>
        <p:blipFill>
          <a:blip r:embed="rId3" cstate="print"/>
          <a:srcRect/>
          <a:stretch>
            <a:fillRect/>
          </a:stretch>
        </p:blipFill>
        <p:spPr bwMode="auto">
          <a:xfrm>
            <a:off x="8610600" y="3440098"/>
            <a:ext cx="2286000" cy="1254125"/>
          </a:xfrm>
          <a:prstGeom prst="rect">
            <a:avLst/>
          </a:prstGeom>
          <a:noFill/>
          <a:ln w="9525">
            <a:noFill/>
            <a:miter lim="800000"/>
            <a:headEnd/>
            <a:tailEnd/>
          </a:ln>
        </p:spPr>
      </p:pic>
    </p:spTree>
    <p:extLst>
      <p:ext uri="{BB962C8B-B14F-4D97-AF65-F5344CB8AC3E}">
        <p14:creationId xmlns:p14="http://schemas.microsoft.com/office/powerpoint/2010/main" val="14674456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Date Placeholder 1"/>
          <p:cNvSpPr>
            <a:spLocks noGrp="1"/>
          </p:cNvSpPr>
          <p:nvPr>
            <p:ph type="dt" sz="quarter" idx="10"/>
          </p:nvPr>
        </p:nvSpPr>
        <p:spPr>
          <a:noFill/>
        </p:spPr>
        <p:txBody>
          <a:bodyPr/>
          <a:lstStyle/>
          <a:p>
            <a:r>
              <a:rPr lang="en-US" smtClean="0"/>
              <a:t>All Rights Reserved</a:t>
            </a:r>
          </a:p>
        </p:txBody>
      </p:sp>
      <p:sp>
        <p:nvSpPr>
          <p:cNvPr id="365571" name="Footer Placeholder 2"/>
          <p:cNvSpPr>
            <a:spLocks noGrp="1"/>
          </p:cNvSpPr>
          <p:nvPr>
            <p:ph type="ftr" sz="quarter" idx="11"/>
          </p:nvPr>
        </p:nvSpPr>
        <p:spPr>
          <a:noFill/>
        </p:spPr>
        <p:txBody>
          <a:bodyPr/>
          <a:lstStyle/>
          <a:p>
            <a:r>
              <a:rPr lang="en-US" smtClean="0"/>
              <a:t>Kevin T. Blake, Ph.D., P.L.C.</a:t>
            </a:r>
          </a:p>
        </p:txBody>
      </p:sp>
      <p:sp>
        <p:nvSpPr>
          <p:cNvPr id="365572" name="Slide Number Placeholder 3"/>
          <p:cNvSpPr>
            <a:spLocks noGrp="1"/>
          </p:cNvSpPr>
          <p:nvPr>
            <p:ph type="sldNum" sz="quarter" idx="12"/>
          </p:nvPr>
        </p:nvSpPr>
        <p:spPr>
          <a:noFill/>
        </p:spPr>
        <p:txBody>
          <a:bodyPr/>
          <a:lstStyle/>
          <a:p>
            <a:fld id="{EF83E0EC-7485-4A6C-AF4D-C93FEA0C5BF1}" type="slidenum">
              <a:rPr lang="en-US" smtClean="0"/>
              <a:pPr/>
              <a:t>62</a:t>
            </a:fld>
            <a:endParaRPr lang="en-US" smtClean="0"/>
          </a:p>
        </p:txBody>
      </p:sp>
      <p:sp>
        <p:nvSpPr>
          <p:cNvPr id="377861" name="Rectangle 2"/>
          <p:cNvSpPr>
            <a:spLocks noChangeArrowheads="1"/>
          </p:cNvSpPr>
          <p:nvPr/>
        </p:nvSpPr>
        <p:spPr bwMode="auto">
          <a:xfrm>
            <a:off x="1828801" y="457200"/>
            <a:ext cx="8486775" cy="1143000"/>
          </a:xfrm>
          <a:prstGeom prst="rect">
            <a:avLst/>
          </a:prstGeom>
          <a:noFill/>
          <a:ln w="9525">
            <a:noFill/>
            <a:miter lim="800000"/>
            <a:headEnd/>
            <a:tailEnd/>
          </a:ln>
        </p:spPr>
        <p:txBody>
          <a:bodyPr anchor="ctr"/>
          <a:lstStyle/>
          <a:p>
            <a:pPr algn="ctr">
              <a:defRPr/>
            </a:pPr>
            <a:r>
              <a:rPr lang="en-US" sz="4400" b="1" dirty="0">
                <a:solidFill>
                  <a:schemeClr val="tx2"/>
                </a:solidFill>
                <a:effectLst>
                  <a:outerShdw blurRad="38100" dist="38100" dir="2700000" algn="tl">
                    <a:srgbClr val="000000">
                      <a:alpha val="43137"/>
                    </a:srgbClr>
                  </a:outerShdw>
                </a:effectLst>
              </a:rPr>
              <a:t>Inattentive AD/HD and LD</a:t>
            </a:r>
          </a:p>
        </p:txBody>
      </p:sp>
      <p:sp>
        <p:nvSpPr>
          <p:cNvPr id="420867" name="Rectangle 3"/>
          <p:cNvSpPr>
            <a:spLocks noChangeArrowheads="1"/>
          </p:cNvSpPr>
          <p:nvPr/>
        </p:nvSpPr>
        <p:spPr bwMode="auto">
          <a:xfrm>
            <a:off x="1828801" y="1676400"/>
            <a:ext cx="8486775" cy="3657600"/>
          </a:xfrm>
          <a:prstGeom prst="rect">
            <a:avLst/>
          </a:prstGeom>
          <a:noFill/>
          <a:ln w="9525">
            <a:noFill/>
            <a:miter lim="800000"/>
            <a:headEnd/>
            <a:tailEnd/>
          </a:ln>
          <a:effectLst/>
        </p:spPr>
        <p:txBody>
          <a:bodyPr/>
          <a:lstStyle/>
          <a:p>
            <a:pPr marL="457200" indent="-457200">
              <a:spcBef>
                <a:spcPct val="20000"/>
              </a:spcBef>
              <a:buFont typeface="Wingdings" panose="05000000000000000000" pitchFamily="2" charset="2"/>
              <a:buChar char="Ø"/>
              <a:defRPr/>
            </a:pPr>
            <a:r>
              <a:rPr lang="en-US" sz="2800" b="1" dirty="0"/>
              <a:t>Inattentive AD/HD is often confused with LD.</a:t>
            </a:r>
          </a:p>
          <a:p>
            <a:pPr marL="457200" indent="-457200">
              <a:spcBef>
                <a:spcPct val="20000"/>
              </a:spcBef>
              <a:buFont typeface="Wingdings" panose="05000000000000000000" pitchFamily="2" charset="2"/>
              <a:buChar char="Ø"/>
              <a:defRPr/>
            </a:pPr>
            <a:r>
              <a:rPr lang="en-US" sz="3200" b="1" dirty="0"/>
              <a:t>	</a:t>
            </a:r>
            <a:r>
              <a:rPr lang="en-US" b="1" dirty="0"/>
              <a:t>Barkley, R.A. (1998). </a:t>
            </a:r>
            <a:r>
              <a:rPr lang="en-US" b="1" u="sng" dirty="0"/>
              <a:t>ADHD In Children, Adolescents, and  Adults: Diagnosis, Assessment and Treatment</a:t>
            </a:r>
            <a:r>
              <a:rPr lang="en-US" b="1" dirty="0"/>
              <a:t>, New England Educational 	Institute, Cape Cod Symposium, August, Pittsfield, MA.</a:t>
            </a:r>
          </a:p>
          <a:p>
            <a:pPr marL="457200" indent="-457200">
              <a:spcBef>
                <a:spcPct val="20000"/>
              </a:spcBef>
              <a:buFont typeface="Wingdings" panose="05000000000000000000" pitchFamily="2" charset="2"/>
              <a:buChar char="Ø"/>
              <a:defRPr/>
            </a:pPr>
            <a:r>
              <a:rPr lang="en-US" sz="2800" b="1" dirty="0"/>
              <a:t>Inattentive Type </a:t>
            </a:r>
            <a:r>
              <a:rPr lang="en-US" sz="2800" b="1" i="1" u="sng" dirty="0">
                <a:effectLst>
                  <a:outerShdw blurRad="38100" dist="38100" dir="2700000" algn="tl">
                    <a:srgbClr val="C0C0C0"/>
                  </a:outerShdw>
                </a:effectLst>
              </a:rPr>
              <a:t>MAY</a:t>
            </a:r>
            <a:r>
              <a:rPr lang="en-US" sz="2800" b="1" dirty="0"/>
              <a:t> be related to Central Auditory Processing Disorder (CAPD)</a:t>
            </a:r>
          </a:p>
          <a:p>
            <a:pPr marL="342900" indent="-342900">
              <a:spcBef>
                <a:spcPct val="20000"/>
              </a:spcBef>
              <a:defRPr/>
            </a:pPr>
            <a:r>
              <a:rPr lang="en-US" sz="1300" dirty="0"/>
              <a:t>	</a:t>
            </a:r>
          </a:p>
          <a:p>
            <a:pPr marL="342900" indent="-342900">
              <a:spcBef>
                <a:spcPct val="20000"/>
              </a:spcBef>
              <a:defRPr/>
            </a:pPr>
            <a:endParaRPr lang="en-US" b="1" dirty="0"/>
          </a:p>
          <a:p>
            <a:pPr marL="342900" indent="-342900">
              <a:spcBef>
                <a:spcPct val="20000"/>
              </a:spcBef>
              <a:defRPr/>
            </a:pPr>
            <a:endParaRPr lang="en-US" b="1" dirty="0"/>
          </a:p>
          <a:p>
            <a:pPr marL="342900" indent="-342900">
              <a:spcBef>
                <a:spcPct val="20000"/>
              </a:spcBef>
              <a:defRPr/>
            </a:pPr>
            <a:r>
              <a:rPr lang="en-US" b="1" dirty="0"/>
              <a:t>Barkley, R.A. (2002B). </a:t>
            </a:r>
            <a:r>
              <a:rPr lang="en-US" b="1" u="sng" dirty="0"/>
              <a:t>ADHD and Oppositional Defiant Children</a:t>
            </a:r>
            <a:r>
              <a:rPr lang="en-US" b="1" dirty="0"/>
              <a:t>. Seminar 	presented, February 19-20, Phoenix, AZ.</a:t>
            </a:r>
          </a:p>
        </p:txBody>
      </p:sp>
      <p:pic>
        <p:nvPicPr>
          <p:cNvPr id="365575" name="Picture 4" descr="G1106132"/>
          <p:cNvPicPr>
            <a:picLocks noChangeAspect="1" noChangeArrowheads="1"/>
          </p:cNvPicPr>
          <p:nvPr/>
        </p:nvPicPr>
        <p:blipFill>
          <a:blip r:embed="rId3" cstate="print"/>
          <a:srcRect/>
          <a:stretch>
            <a:fillRect/>
          </a:stretch>
        </p:blipFill>
        <p:spPr bwMode="auto">
          <a:xfrm>
            <a:off x="7239000" y="3810001"/>
            <a:ext cx="2286000" cy="1254125"/>
          </a:xfrm>
          <a:prstGeom prst="rect">
            <a:avLst/>
          </a:prstGeom>
          <a:noFill/>
          <a:ln w="9525">
            <a:noFill/>
            <a:miter lim="800000"/>
            <a:headEnd/>
            <a:tailEnd/>
          </a:ln>
        </p:spPr>
      </p:pic>
    </p:spTree>
    <p:extLst>
      <p:ext uri="{BB962C8B-B14F-4D97-AF65-F5344CB8AC3E}">
        <p14:creationId xmlns:p14="http://schemas.microsoft.com/office/powerpoint/2010/main" val="178776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anim calcmode="lin" valueType="num">
                                      <p:cBhvr additive="base">
                                        <p:cTn id="7" dur="500" fill="hold"/>
                                        <p:tgtEl>
                                          <p:spTgt spid="420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0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0867">
                                            <p:txEl>
                                              <p:pRg st="1" end="1"/>
                                            </p:txEl>
                                          </p:spTgt>
                                        </p:tgtEl>
                                        <p:attrNameLst>
                                          <p:attrName>style.visibility</p:attrName>
                                        </p:attrNameLst>
                                      </p:cBhvr>
                                      <p:to>
                                        <p:strVal val="visible"/>
                                      </p:to>
                                    </p:set>
                                    <p:anim calcmode="lin" valueType="num">
                                      <p:cBhvr additive="base">
                                        <p:cTn id="13" dur="500" fill="hold"/>
                                        <p:tgtEl>
                                          <p:spTgt spid="420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0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0867">
                                            <p:txEl>
                                              <p:pRg st="2" end="2"/>
                                            </p:txEl>
                                          </p:spTgt>
                                        </p:tgtEl>
                                        <p:attrNameLst>
                                          <p:attrName>style.visibility</p:attrName>
                                        </p:attrNameLst>
                                      </p:cBhvr>
                                      <p:to>
                                        <p:strVal val="visible"/>
                                      </p:to>
                                    </p:set>
                                    <p:anim calcmode="lin" valueType="num">
                                      <p:cBhvr additive="base">
                                        <p:cTn id="19" dur="500" fill="hold"/>
                                        <p:tgtEl>
                                          <p:spTgt spid="420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0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0867">
                                            <p:txEl>
                                              <p:pRg st="3" end="3"/>
                                            </p:txEl>
                                          </p:spTgt>
                                        </p:tgtEl>
                                        <p:attrNameLst>
                                          <p:attrName>style.visibility</p:attrName>
                                        </p:attrNameLst>
                                      </p:cBhvr>
                                      <p:to>
                                        <p:strVal val="visible"/>
                                      </p:to>
                                    </p:set>
                                    <p:anim calcmode="lin" valueType="num">
                                      <p:cBhvr additive="base">
                                        <p:cTn id="25" dur="500" fill="hold"/>
                                        <p:tgtEl>
                                          <p:spTgt spid="420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0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0867">
                                            <p:txEl>
                                              <p:pRg st="6" end="6"/>
                                            </p:txEl>
                                          </p:spTgt>
                                        </p:tgtEl>
                                        <p:attrNameLst>
                                          <p:attrName>style.visibility</p:attrName>
                                        </p:attrNameLst>
                                      </p:cBhvr>
                                      <p:to>
                                        <p:strVal val="visible"/>
                                      </p:to>
                                    </p:set>
                                    <p:anim calcmode="lin" valueType="num">
                                      <p:cBhvr additive="base">
                                        <p:cTn id="31" dur="500" fill="hold"/>
                                        <p:tgtEl>
                                          <p:spTgt spid="42086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08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Sleepiness, SCT, &amp; ADHD</a:t>
            </a:r>
            <a:endParaRPr lang="en-US" b="1" dirty="0">
              <a:solidFill>
                <a:schemeClr val="tx2"/>
              </a:solidFill>
            </a:endParaRPr>
          </a:p>
        </p:txBody>
      </p:sp>
      <p:sp>
        <p:nvSpPr>
          <p:cNvPr id="3" name="Content Placeholder 2"/>
          <p:cNvSpPr>
            <a:spLocks noGrp="1"/>
          </p:cNvSpPr>
          <p:nvPr>
            <p:ph idx="1"/>
          </p:nvPr>
        </p:nvSpPr>
        <p:spPr/>
        <p:txBody>
          <a:bodyPr/>
          <a:lstStyle/>
          <a:p>
            <a:pPr marL="0" indent="0">
              <a:buNone/>
            </a:pPr>
            <a:r>
              <a:rPr lang="en-US" b="1" dirty="0" smtClean="0"/>
              <a:t>Recently researchers discovered that sluggish cognitive tempo (SCT) and sleepiness have significant overlap with AD/HD, but are distinct conditions unto themselves. They also found that students with AD/HD and Comorbid SCT and sleepiness were significantly more impaired than students with just AD/HD.</a:t>
            </a:r>
          </a:p>
          <a:p>
            <a:pPr marL="0" indent="0">
              <a:buNone/>
            </a:pPr>
            <a:endParaRPr lang="en-US" b="1" dirty="0"/>
          </a:p>
          <a:p>
            <a:pPr marL="0" indent="0">
              <a:buNone/>
            </a:pPr>
            <a:r>
              <a:rPr lang="en-US" sz="1800" b="1" dirty="0" err="1" smtClean="0"/>
              <a:t>Langberg</a:t>
            </a:r>
            <a:r>
              <a:rPr lang="en-US" sz="1800" b="1" dirty="0" smtClean="0"/>
              <a:t>, J.M., et al. </a:t>
            </a:r>
            <a:r>
              <a:rPr lang="en-US" sz="1800" b="1" dirty="0"/>
              <a:t>(June, 2014). Are sluggish cognitive tempo and daytime sleepiness distinct constructs</a:t>
            </a:r>
            <a:r>
              <a:rPr lang="en-US" sz="1800" b="1" dirty="0" smtClean="0"/>
              <a:t>? 	</a:t>
            </a:r>
            <a:r>
              <a:rPr lang="en-US" sz="1800" b="1" u="sng" dirty="0" smtClean="0"/>
              <a:t>Psychological Assessment</a:t>
            </a:r>
            <a:r>
              <a:rPr lang="en-US" sz="1800" b="1" dirty="0" smtClean="0"/>
              <a:t>, </a:t>
            </a:r>
            <a:r>
              <a:rPr lang="en-US" sz="1800" b="1" u="sng" dirty="0" smtClean="0"/>
              <a:t>26</a:t>
            </a:r>
            <a:r>
              <a:rPr lang="en-US" sz="1800" b="1" dirty="0" smtClean="0"/>
              <a:t>(2), 586-597.</a:t>
            </a:r>
            <a:endParaRPr lang="en-US" sz="1800" b="1" u="sng" dirty="0"/>
          </a:p>
        </p:txBody>
      </p:sp>
    </p:spTree>
    <p:extLst>
      <p:ext uri="{BB962C8B-B14F-4D97-AF65-F5344CB8AC3E}">
        <p14:creationId xmlns:p14="http://schemas.microsoft.com/office/powerpoint/2010/main" val="1282896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Sleep and Sluggish Cognitive Tempo</a:t>
            </a:r>
            <a:endParaRPr lang="en-US" b="1" dirty="0">
              <a:solidFill>
                <a:schemeClr val="tx2"/>
              </a:solidFill>
            </a:endParaRPr>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US researchers found that 17% of children with sluggish cognitive tempo have diminishes sleep and many need to catch up on their sleep on weekends. This may cause sleepiness and anxiety in such children.</a:t>
            </a:r>
          </a:p>
          <a:p>
            <a:pPr marL="0" indent="0">
              <a:buNone/>
            </a:pPr>
            <a:r>
              <a:rPr lang="en-US" sz="1800" b="1" dirty="0" smtClean="0"/>
              <a:t>Becker, S., et al. (May 29, 2015). </a:t>
            </a:r>
            <a:r>
              <a:rPr lang="en-US" sz="1800" b="1" u="sng" dirty="0" smtClean="0"/>
              <a:t>Sleep functioning in children with ADHD predominantly inattentive type and </a:t>
            </a:r>
            <a:r>
              <a:rPr lang="en-US" sz="1800" b="1" dirty="0" smtClean="0"/>
              <a:t>	</a:t>
            </a:r>
            <a:r>
              <a:rPr lang="en-US" sz="1800" b="1" u="sng" dirty="0" smtClean="0"/>
              <a:t>associations with internalizing, oppositional, and sluggish cognitive tempo symptoms</a:t>
            </a:r>
            <a:r>
              <a:rPr lang="en-US" sz="1800" b="1" dirty="0" smtClean="0"/>
              <a:t>. Poster 	presented at the 5</a:t>
            </a:r>
            <a:r>
              <a:rPr lang="en-US" sz="1800" b="1" baseline="30000" dirty="0" smtClean="0"/>
              <a:t>th</a:t>
            </a:r>
            <a:r>
              <a:rPr lang="en-US" sz="1800" b="1" dirty="0" smtClean="0"/>
              <a:t> Annual World Congress on AD/HD, Glasgow, Scotland, May 28-31. </a:t>
            </a:r>
          </a:p>
          <a:p>
            <a:pPr marL="0" indent="0">
              <a:buNone/>
            </a:pPr>
            <a:r>
              <a:rPr lang="en-US" sz="1800" b="1" dirty="0" smtClean="0"/>
              <a:t> </a:t>
            </a:r>
            <a:endParaRPr lang="en-US" sz="1800" dirty="0"/>
          </a:p>
        </p:txBody>
      </p:sp>
    </p:spTree>
    <p:extLst>
      <p:ext uri="{BB962C8B-B14F-4D97-AF65-F5344CB8AC3E}">
        <p14:creationId xmlns:p14="http://schemas.microsoft.com/office/powerpoint/2010/main" val="9335873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solidFill>
              </a:rPr>
              <a:t>Seasonal Variations of AD/HD Symptoms</a:t>
            </a:r>
            <a:endParaRPr lang="en-US" b="1" dirty="0">
              <a:solidFill>
                <a:schemeClr val="accent5"/>
              </a:solidFill>
            </a:endParaRPr>
          </a:p>
        </p:txBody>
      </p:sp>
      <p:sp>
        <p:nvSpPr>
          <p:cNvPr id="3" name="Content Placeholder 2"/>
          <p:cNvSpPr>
            <a:spLocks noGrp="1"/>
          </p:cNvSpPr>
          <p:nvPr>
            <p:ph idx="1"/>
          </p:nvPr>
        </p:nvSpPr>
        <p:spPr/>
        <p:txBody>
          <a:bodyPr/>
          <a:lstStyle/>
          <a:p>
            <a:pPr marL="0" indent="0">
              <a:buNone/>
            </a:pPr>
            <a:r>
              <a:rPr lang="en-US" b="1" dirty="0" smtClean="0"/>
              <a:t>Dutch researchers found seasonal variation in the symptoms of AD/HD adults. Hyperactivity appeared to be significantly higher in the spring and inattention was significantly higher in the fall.</a:t>
            </a:r>
          </a:p>
          <a:p>
            <a:pPr marL="0" indent="0">
              <a:buNone/>
            </a:pPr>
            <a:r>
              <a:rPr lang="en-US" sz="1800" b="1" dirty="0" smtClean="0"/>
              <a:t>Vogel, S.W.N. et al. (May 19, 2016). </a:t>
            </a:r>
            <a:r>
              <a:rPr lang="en-US" sz="1800" b="1" dirty="0"/>
              <a:t>Seasonal Variations in the Severity of ADHD Symptoms in the Dutch </a:t>
            </a:r>
            <a:r>
              <a:rPr lang="en-US" sz="1800" b="1" dirty="0" smtClean="0"/>
              <a:t>	General Population. </a:t>
            </a:r>
            <a:r>
              <a:rPr lang="en-US" sz="1800" b="1" u="sng" dirty="0" smtClean="0"/>
              <a:t>Journal of Attention Disorders</a:t>
            </a:r>
            <a:r>
              <a:rPr lang="en-US" sz="1800" b="1" dirty="0" smtClean="0"/>
              <a:t>. DOI: 10.1177/1087054716649663.</a:t>
            </a:r>
            <a:endParaRPr lang="en-US" sz="1800" b="1" dirty="0"/>
          </a:p>
          <a:p>
            <a:pPr marL="0" indent="0">
              <a:buNone/>
            </a:pPr>
            <a:endParaRPr lang="en-US" sz="1800" dirty="0"/>
          </a:p>
        </p:txBody>
      </p:sp>
      <p:sp>
        <p:nvSpPr>
          <p:cNvPr id="4" name="Date Placeholder 3"/>
          <p:cNvSpPr>
            <a:spLocks noGrp="1"/>
          </p:cNvSpPr>
          <p:nvPr>
            <p:ph type="dt" sz="half" idx="10"/>
          </p:nvPr>
        </p:nvSpPr>
        <p:spPr/>
        <p:txBody>
          <a:bodyPr/>
          <a:lstStyle/>
          <a:p>
            <a:r>
              <a:rPr lang="en-US" smtClean="0"/>
              <a:t>Kevin T. Blake, Ph.D., P.L.C.                                          </a:t>
            </a:r>
            <a:endParaRPr lang="en-US"/>
          </a:p>
        </p:txBody>
      </p:sp>
      <p:sp>
        <p:nvSpPr>
          <p:cNvPr id="5" name="Footer Placeholder 4"/>
          <p:cNvSpPr>
            <a:spLocks noGrp="1"/>
          </p:cNvSpPr>
          <p:nvPr>
            <p:ph type="ftr" sz="quarter" idx="11"/>
          </p:nvPr>
        </p:nvSpPr>
        <p:spPr/>
        <p:txBody>
          <a:bodyPr/>
          <a:lstStyle/>
          <a:p>
            <a:r>
              <a:rPr lang="en-US" smtClean="0"/>
              <a:t>All Rights Reserved</a:t>
            </a:r>
            <a:endParaRPr lang="en-US"/>
          </a:p>
        </p:txBody>
      </p:sp>
      <p:sp>
        <p:nvSpPr>
          <p:cNvPr id="6" name="Slide Number Placeholder 5"/>
          <p:cNvSpPr>
            <a:spLocks noGrp="1"/>
          </p:cNvSpPr>
          <p:nvPr>
            <p:ph type="sldNum" sz="quarter" idx="12"/>
          </p:nvPr>
        </p:nvSpPr>
        <p:spPr/>
        <p:txBody>
          <a:bodyPr/>
          <a:lstStyle/>
          <a:p>
            <a:fld id="{827BFBF3-B101-42DE-A2EF-D9887CAF7C84}" type="slidenum">
              <a:rPr lang="en-US" smtClean="0"/>
              <a:t>65</a:t>
            </a:fld>
            <a:endParaRPr lang="en-US"/>
          </a:p>
        </p:txBody>
      </p:sp>
    </p:spTree>
    <p:extLst>
      <p:ext uri="{BB962C8B-B14F-4D97-AF65-F5344CB8AC3E}">
        <p14:creationId xmlns:p14="http://schemas.microsoft.com/office/powerpoint/2010/main" val="25657520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itle 3"/>
          <p:cNvSpPr>
            <a:spLocks noGrp="1"/>
          </p:cNvSpPr>
          <p:nvPr>
            <p:ph type="title"/>
          </p:nvPr>
        </p:nvSpPr>
        <p:spPr/>
        <p:txBody>
          <a:bodyPr>
            <a:normAutofit/>
          </a:bodyPr>
          <a:lstStyle/>
          <a:p>
            <a:pPr algn="ctr"/>
            <a:r>
              <a:rPr lang="en-US" sz="6000" b="1" dirty="0" smtClean="0">
                <a:solidFill>
                  <a:schemeClr val="bg1"/>
                </a:solidFill>
              </a:rPr>
              <a:t>Genetics</a:t>
            </a:r>
            <a:endParaRPr lang="en-US" sz="6000" b="1" dirty="0">
              <a:solidFill>
                <a:schemeClr val="bg1"/>
              </a:solidFill>
            </a:endParaRPr>
          </a:p>
        </p:txBody>
      </p:sp>
    </p:spTree>
    <p:extLst>
      <p:ext uri="{BB962C8B-B14F-4D97-AF65-F5344CB8AC3E}">
        <p14:creationId xmlns:p14="http://schemas.microsoft.com/office/powerpoint/2010/main" val="4600126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F6F0D365-E1DB-4D2E-9E5C-355E0EBAC7CF}" type="slidenum">
              <a:rPr lang="en-US" altLang="en-US"/>
              <a:pPr/>
              <a:t>67</a:t>
            </a:fld>
            <a:endParaRPr lang="en-US" altLang="en-US"/>
          </a:p>
        </p:txBody>
      </p:sp>
      <p:sp>
        <p:nvSpPr>
          <p:cNvPr id="516098" name="Rectangle 2"/>
          <p:cNvSpPr>
            <a:spLocks noGrp="1" noChangeArrowheads="1"/>
          </p:cNvSpPr>
          <p:nvPr>
            <p:ph type="title"/>
          </p:nvPr>
        </p:nvSpPr>
        <p:spPr/>
        <p:txBody>
          <a:bodyPr>
            <a:normAutofit/>
          </a:bodyPr>
          <a:lstStyle/>
          <a:p>
            <a:r>
              <a:rPr lang="en-US" b="1" dirty="0">
                <a:solidFill>
                  <a:schemeClr val="tx2"/>
                </a:solidFill>
              </a:rPr>
              <a:t>The Genetics of the Inattentive Type</a:t>
            </a:r>
          </a:p>
        </p:txBody>
      </p:sp>
      <p:sp>
        <p:nvSpPr>
          <p:cNvPr id="516099" name="Rectangle 3"/>
          <p:cNvSpPr>
            <a:spLocks noGrp="1" noChangeArrowheads="1"/>
          </p:cNvSpPr>
          <p:nvPr>
            <p:ph type="body" idx="1"/>
          </p:nvPr>
        </p:nvSpPr>
        <p:spPr/>
        <p:txBody>
          <a:bodyPr/>
          <a:lstStyle/>
          <a:p>
            <a:pPr>
              <a:buFont typeface="Wingdings" panose="05000000000000000000" pitchFamily="2" charset="2"/>
              <a:buChar char="Ø"/>
            </a:pPr>
            <a:r>
              <a:rPr lang="en-US" b="1" dirty="0" smtClean="0"/>
              <a:t>At one time Brown believed </a:t>
            </a:r>
            <a:r>
              <a:rPr lang="en-US" b="1" dirty="0"/>
              <a:t>it is a genetically separate and distinct disorder form the Combined Type </a:t>
            </a:r>
          </a:p>
          <a:p>
            <a:pPr>
              <a:buFontTx/>
              <a:buNone/>
            </a:pPr>
            <a:r>
              <a:rPr lang="en-US" dirty="0"/>
              <a:t>	</a:t>
            </a:r>
            <a:r>
              <a:rPr lang="en-US" sz="1800" b="1" dirty="0"/>
              <a:t>Brown</a:t>
            </a:r>
            <a:r>
              <a:rPr lang="en-US" sz="1800" b="1" dirty="0" smtClean="0"/>
              <a:t>, T</a:t>
            </a:r>
            <a:r>
              <a:rPr lang="en-US" sz="1800" b="1" dirty="0"/>
              <a:t>. E. (1997). </a:t>
            </a:r>
            <a:r>
              <a:rPr lang="en-US" sz="1800" b="1" u="sng" dirty="0"/>
              <a:t>Impairments of Memory In ADD and Learning Disorders</a:t>
            </a:r>
            <a:r>
              <a:rPr lang="en-US" sz="1800" b="1" dirty="0"/>
              <a:t>. </a:t>
            </a:r>
            <a:r>
              <a:rPr lang="en-US" sz="1800" b="1" dirty="0" smtClean="0"/>
              <a:t>Paper </a:t>
            </a:r>
            <a:r>
              <a:rPr lang="en-US" sz="1800" b="1" dirty="0"/>
              <a:t>presented at the 3</a:t>
            </a:r>
            <a:r>
              <a:rPr lang="en-US" sz="1800" b="1" baseline="30000" dirty="0"/>
              <a:t>rd</a:t>
            </a:r>
            <a:r>
              <a:rPr lang="en-US" sz="1800" b="1" dirty="0"/>
              <a:t> </a:t>
            </a:r>
            <a:r>
              <a:rPr lang="en-US" sz="1800" b="1" dirty="0" smtClean="0"/>
              <a:t>	Annual </a:t>
            </a:r>
            <a:r>
              <a:rPr lang="en-US" sz="1800" b="1" dirty="0"/>
              <a:t>National ADDA Adult ADD Conference, </a:t>
            </a:r>
            <a:r>
              <a:rPr lang="en-US" sz="1800" b="1" dirty="0" smtClean="0"/>
              <a:t>St</a:t>
            </a:r>
            <a:r>
              <a:rPr lang="en-US" sz="1800" b="1" dirty="0"/>
              <a:t>. Louis, Mo.</a:t>
            </a:r>
          </a:p>
          <a:p>
            <a:pPr>
              <a:buFont typeface="Wingdings" panose="05000000000000000000" pitchFamily="2" charset="2"/>
              <a:buChar char="Ø"/>
            </a:pPr>
            <a:r>
              <a:rPr lang="en-US" b="1" dirty="0"/>
              <a:t>Barkley </a:t>
            </a:r>
            <a:r>
              <a:rPr lang="en-US" b="1" dirty="0" smtClean="0"/>
              <a:t>still believes it is a separate and distinct disorder.</a:t>
            </a:r>
            <a:endParaRPr lang="en-US" b="1" dirty="0"/>
          </a:p>
          <a:p>
            <a:pPr>
              <a:buFontTx/>
              <a:buNone/>
            </a:pPr>
            <a:r>
              <a:rPr lang="en-US" dirty="0"/>
              <a:t>	</a:t>
            </a:r>
            <a:r>
              <a:rPr lang="en-US" sz="1800" b="1" dirty="0" smtClean="0"/>
              <a:t>Barkley, R.A. (2015). Concentration Deficit Disorder (Sluggish Cognitive Tempo. In R.A. Barkley (Ed.), 	</a:t>
            </a:r>
            <a:r>
              <a:rPr lang="en-US" sz="1800" b="1" u="sng" dirty="0" smtClean="0"/>
              <a:t>Attention-Deficit Hyperactivity Disorder: A Handbook for Diagnosis and Treatment</a:t>
            </a:r>
            <a:r>
              <a:rPr lang="en-US" sz="1800" b="1" dirty="0" smtClean="0"/>
              <a:t>. New York, NY, 	Guilford, 435-452.</a:t>
            </a:r>
            <a:endParaRPr lang="en-US" sz="1800" b="1" dirty="0"/>
          </a:p>
        </p:txBody>
      </p:sp>
      <p:pic>
        <p:nvPicPr>
          <p:cNvPr id="7" name="Picture 4" descr="G1106132"/>
          <p:cNvPicPr>
            <a:picLocks noChangeAspect="1" noChangeArrowheads="1"/>
          </p:cNvPicPr>
          <p:nvPr/>
        </p:nvPicPr>
        <p:blipFill>
          <a:blip r:embed="rId3" cstate="print"/>
          <a:srcRect/>
          <a:stretch>
            <a:fillRect/>
          </a:stretch>
        </p:blipFill>
        <p:spPr bwMode="auto">
          <a:xfrm>
            <a:off x="6248401" y="5248583"/>
            <a:ext cx="4138613" cy="1110943"/>
          </a:xfrm>
          <a:prstGeom prst="rect">
            <a:avLst/>
          </a:prstGeom>
          <a:noFill/>
          <a:ln w="9525">
            <a:noFill/>
            <a:miter lim="800000"/>
            <a:headEnd/>
            <a:tailEnd/>
          </a:ln>
        </p:spPr>
      </p:pic>
    </p:spTree>
    <p:extLst>
      <p:ext uri="{BB962C8B-B14F-4D97-AF65-F5344CB8AC3E}">
        <p14:creationId xmlns:p14="http://schemas.microsoft.com/office/powerpoint/2010/main" val="20279303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16099">
                                            <p:txEl>
                                              <p:pRg st="0" end="0"/>
                                            </p:txEl>
                                          </p:spTgt>
                                        </p:tgtEl>
                                        <p:attrNameLst>
                                          <p:attrName>style.visibility</p:attrName>
                                        </p:attrNameLst>
                                      </p:cBhvr>
                                      <p:to>
                                        <p:strVal val="visible"/>
                                      </p:to>
                                    </p:set>
                                    <p:anim calcmode="lin" valueType="num">
                                      <p:cBhvr>
                                        <p:cTn id="7" dur="500" fill="hold"/>
                                        <p:tgtEl>
                                          <p:spTgt spid="51609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516099">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516099">
                                            <p:txEl>
                                              <p:pRg st="1" end="1"/>
                                            </p:txEl>
                                          </p:spTgt>
                                        </p:tgtEl>
                                        <p:attrNameLst>
                                          <p:attrName>style.visibility</p:attrName>
                                        </p:attrNameLst>
                                      </p:cBhvr>
                                      <p:to>
                                        <p:strVal val="visible"/>
                                      </p:to>
                                    </p:set>
                                    <p:anim calcmode="lin" valueType="num">
                                      <p:cBhvr>
                                        <p:cTn id="13" dur="500" fill="hold"/>
                                        <p:tgtEl>
                                          <p:spTgt spid="51609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516099">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516099">
                                            <p:txEl>
                                              <p:pRg st="2" end="2"/>
                                            </p:txEl>
                                          </p:spTgt>
                                        </p:tgtEl>
                                        <p:attrNameLst>
                                          <p:attrName>style.visibility</p:attrName>
                                        </p:attrNameLst>
                                      </p:cBhvr>
                                      <p:to>
                                        <p:strVal val="visible"/>
                                      </p:to>
                                    </p:set>
                                    <p:anim calcmode="lin" valueType="num">
                                      <p:cBhvr>
                                        <p:cTn id="19" dur="500" fill="hold"/>
                                        <p:tgtEl>
                                          <p:spTgt spid="51609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516099">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516099">
                                            <p:txEl>
                                              <p:pRg st="3" end="3"/>
                                            </p:txEl>
                                          </p:spTgt>
                                        </p:tgtEl>
                                        <p:attrNameLst>
                                          <p:attrName>style.visibility</p:attrName>
                                        </p:attrNameLst>
                                      </p:cBhvr>
                                      <p:to>
                                        <p:strVal val="visible"/>
                                      </p:to>
                                    </p:set>
                                    <p:anim calcmode="lin" valueType="num">
                                      <p:cBhvr>
                                        <p:cTn id="25" dur="500" fill="hold"/>
                                        <p:tgtEl>
                                          <p:spTgt spid="516099">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516099">
                                            <p:txEl>
                                              <p:pRg st="3" end="3"/>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Causes of SCT</a:t>
            </a:r>
            <a:br>
              <a:rPr lang="en-US" b="1" dirty="0" smtClean="0">
                <a:solidFill>
                  <a:srgbClr val="0070C0"/>
                </a:solidFill>
              </a:rPr>
            </a:br>
            <a:r>
              <a:rPr lang="en-US" b="1" dirty="0" smtClean="0">
                <a:solidFill>
                  <a:srgbClr val="0070C0"/>
                </a:solidFill>
              </a:rPr>
              <a:t>(Continued)</a:t>
            </a:r>
            <a:endParaRPr lang="en-US" b="1" dirty="0">
              <a:solidFill>
                <a:srgbClr val="0070C0"/>
              </a:solidFill>
            </a:endParaRPr>
          </a:p>
        </p:txBody>
      </p:sp>
      <p:sp>
        <p:nvSpPr>
          <p:cNvPr id="3" name="Content Placeholder 2"/>
          <p:cNvSpPr>
            <a:spLocks noGrp="1"/>
          </p:cNvSpPr>
          <p:nvPr>
            <p:ph idx="1"/>
          </p:nvPr>
        </p:nvSpPr>
        <p:spPr/>
        <p:txBody>
          <a:bodyPr/>
          <a:lstStyle/>
          <a:p>
            <a:pPr lvl="1"/>
            <a:endParaRPr lang="en-US" sz="3600" dirty="0"/>
          </a:p>
          <a:p>
            <a:pPr lvl="1">
              <a:buNone/>
            </a:pPr>
            <a:endParaRPr lang="en-US" sz="3600" b="1" dirty="0"/>
          </a:p>
          <a:p>
            <a:pPr lvl="1">
              <a:buNone/>
            </a:pPr>
            <a:r>
              <a:rPr lang="en-US" sz="3600" b="1" dirty="0"/>
              <a:t>SCT appears to be highly heritable.</a:t>
            </a:r>
          </a:p>
          <a:p>
            <a:pPr lvl="1">
              <a:buNone/>
            </a:pPr>
            <a:endParaRPr lang="en-US" sz="3600" b="1" dirty="0"/>
          </a:p>
          <a:p>
            <a:pPr lvl="1">
              <a:buNone/>
            </a:pPr>
            <a:r>
              <a:rPr lang="en-US" sz="1800" b="1" dirty="0"/>
              <a:t>Barkley, R. A. (November 9, 2012</a:t>
            </a:r>
            <a:r>
              <a:rPr lang="en-US" sz="1800" b="1" u="sng" dirty="0"/>
              <a:t>). The Other Attention Disorder: Sluggish Cognitive Tempo (ADD/SCT) Vs. ADHD– Impairment and Management</a:t>
            </a:r>
            <a:r>
              <a:rPr lang="en-US" sz="1800" b="1" dirty="0"/>
              <a:t>. Paper presented at the 24</a:t>
            </a:r>
            <a:r>
              <a:rPr lang="en-US" sz="1800" b="1" baseline="30000" dirty="0"/>
              <a:t>th</a:t>
            </a:r>
            <a:r>
              <a:rPr lang="en-US" sz="1800" b="1" dirty="0"/>
              <a:t> Annual CHADD International Conference on ADHD, Burlingame, CA, November 8 – 10, 2012.  </a:t>
            </a:r>
          </a:p>
          <a:p>
            <a:pPr lvl="1">
              <a:buNone/>
            </a:pPr>
            <a:endParaRPr lang="en-US" sz="1800"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68</a:t>
            </a:fld>
            <a:endParaRPr lang="en-US"/>
          </a:p>
        </p:txBody>
      </p:sp>
    </p:spTree>
    <p:extLst>
      <p:ext uri="{BB962C8B-B14F-4D97-AF65-F5344CB8AC3E}">
        <p14:creationId xmlns:p14="http://schemas.microsoft.com/office/powerpoint/2010/main" val="740467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8F64AC84-D86B-4311-BB8C-C576AD5511C3}" type="slidenum">
              <a:rPr lang="en-US" altLang="en-US"/>
              <a:pPr/>
              <a:t>69</a:t>
            </a:fld>
            <a:endParaRPr lang="en-US" altLang="en-US"/>
          </a:p>
        </p:txBody>
      </p:sp>
      <p:sp>
        <p:nvSpPr>
          <p:cNvPr id="531458" name="Rectangle 1026"/>
          <p:cNvSpPr>
            <a:spLocks noGrp="1" noChangeArrowheads="1"/>
          </p:cNvSpPr>
          <p:nvPr>
            <p:ph type="title"/>
          </p:nvPr>
        </p:nvSpPr>
        <p:spPr/>
        <p:txBody>
          <a:bodyPr/>
          <a:lstStyle/>
          <a:p>
            <a:r>
              <a:rPr lang="en-US" b="1" dirty="0"/>
              <a:t>Inattentive Genetics (Continued)</a:t>
            </a:r>
          </a:p>
        </p:txBody>
      </p:sp>
      <p:sp>
        <p:nvSpPr>
          <p:cNvPr id="531459" name="Rectangle 1027"/>
          <p:cNvSpPr>
            <a:spLocks noGrp="1" noChangeArrowheads="1"/>
          </p:cNvSpPr>
          <p:nvPr>
            <p:ph type="body" idx="1"/>
          </p:nvPr>
        </p:nvSpPr>
        <p:spPr/>
        <p:txBody>
          <a:bodyPr/>
          <a:lstStyle/>
          <a:p>
            <a:pPr>
              <a:buFontTx/>
              <a:buNone/>
            </a:pPr>
            <a:r>
              <a:rPr lang="en-US" b="1" dirty="0"/>
              <a:t>	</a:t>
            </a:r>
            <a:r>
              <a:rPr lang="en-US" b="1" dirty="0" err="1"/>
              <a:t>Willcutt</a:t>
            </a:r>
            <a:r>
              <a:rPr lang="en-US" b="1" dirty="0"/>
              <a:t>, </a:t>
            </a:r>
            <a:r>
              <a:rPr lang="en-US" b="1" dirty="0" err="1"/>
              <a:t>Chhabildas</a:t>
            </a:r>
            <a:r>
              <a:rPr lang="en-US" b="1" dirty="0"/>
              <a:t>, and Pennington stated twin studies indicate the vigilance and processing speed problems are highly inheritable.</a:t>
            </a:r>
          </a:p>
          <a:p>
            <a:pPr>
              <a:buFontTx/>
              <a:buNone/>
            </a:pPr>
            <a:endParaRPr lang="en-US" sz="1800" b="1" dirty="0"/>
          </a:p>
          <a:p>
            <a:pPr>
              <a:buFontTx/>
              <a:buNone/>
            </a:pPr>
            <a:endParaRPr lang="en-US" sz="1800" b="1" dirty="0"/>
          </a:p>
          <a:p>
            <a:pPr>
              <a:buFontTx/>
              <a:buNone/>
            </a:pPr>
            <a:endParaRPr lang="en-US" sz="1800" b="1" dirty="0"/>
          </a:p>
          <a:p>
            <a:pPr>
              <a:buFontTx/>
              <a:buNone/>
            </a:pPr>
            <a:endParaRPr lang="en-US" sz="1800" b="1" dirty="0"/>
          </a:p>
          <a:p>
            <a:pPr>
              <a:buFontTx/>
              <a:buNone/>
            </a:pPr>
            <a:endParaRPr lang="en-US" sz="1800" b="1" dirty="0"/>
          </a:p>
          <a:p>
            <a:pPr>
              <a:buFontTx/>
              <a:buNone/>
            </a:pPr>
            <a:r>
              <a:rPr lang="en-US" sz="1800" b="1" dirty="0" err="1"/>
              <a:t>Willcutt</a:t>
            </a:r>
            <a:r>
              <a:rPr lang="en-US" sz="1800" b="1" dirty="0"/>
              <a:t>, E.G., </a:t>
            </a:r>
            <a:r>
              <a:rPr lang="en-US" sz="1800" b="1" dirty="0" err="1"/>
              <a:t>Chhabildas</a:t>
            </a:r>
            <a:r>
              <a:rPr lang="en-US" sz="1800" b="1" dirty="0"/>
              <a:t>, N., and, Pennington, B.F. (2001). Validity of the DSM-IV Subtypes of  ADHD. </a:t>
            </a:r>
            <a:r>
              <a:rPr lang="en-US" sz="1800" b="1" u="sng" dirty="0"/>
              <a:t>ADHD Report</a:t>
            </a:r>
            <a:r>
              <a:rPr lang="en-US" sz="1800" b="1" dirty="0"/>
              <a:t>, </a:t>
            </a:r>
            <a:r>
              <a:rPr lang="en-US" sz="1800" b="1" u="sng" dirty="0"/>
              <a:t>9</a:t>
            </a:r>
            <a:r>
              <a:rPr lang="en-US" sz="1800" b="1" dirty="0"/>
              <a:t> (1), pp. 2-5.)</a:t>
            </a:r>
          </a:p>
        </p:txBody>
      </p:sp>
      <p:pic>
        <p:nvPicPr>
          <p:cNvPr id="7" name="Picture 4" descr="G1106132"/>
          <p:cNvPicPr>
            <a:picLocks noChangeAspect="1" noChangeArrowheads="1"/>
          </p:cNvPicPr>
          <p:nvPr/>
        </p:nvPicPr>
        <p:blipFill>
          <a:blip r:embed="rId3" cstate="print"/>
          <a:srcRect/>
          <a:stretch>
            <a:fillRect/>
          </a:stretch>
        </p:blipFill>
        <p:spPr bwMode="auto">
          <a:xfrm>
            <a:off x="3859568" y="2963663"/>
            <a:ext cx="4672013" cy="1330325"/>
          </a:xfrm>
          <a:prstGeom prst="rect">
            <a:avLst/>
          </a:prstGeom>
          <a:noFill/>
          <a:ln w="9525">
            <a:noFill/>
            <a:miter lim="800000"/>
            <a:headEnd/>
            <a:tailEnd/>
          </a:ln>
        </p:spPr>
      </p:pic>
    </p:spTree>
    <p:extLst>
      <p:ext uri="{BB962C8B-B14F-4D97-AF65-F5344CB8AC3E}">
        <p14:creationId xmlns:p14="http://schemas.microsoft.com/office/powerpoint/2010/main" val="1644102781"/>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solidFill>
              </a:rPr>
              <a:t>DSM-5 AD/HD </a:t>
            </a:r>
            <a:br>
              <a:rPr lang="en-US" b="1" dirty="0" smtClean="0">
                <a:solidFill>
                  <a:schemeClr val="tx2"/>
                </a:solidFill>
              </a:rPr>
            </a:br>
            <a:r>
              <a:rPr lang="en-US" b="1" dirty="0" smtClean="0">
                <a:solidFill>
                  <a:schemeClr val="tx2"/>
                </a:solidFill>
              </a:rPr>
              <a:t>as of May 1, 2012</a:t>
            </a:r>
            <a:endParaRPr lang="en-US" dirty="0"/>
          </a:p>
        </p:txBody>
      </p:sp>
      <p:sp>
        <p:nvSpPr>
          <p:cNvPr id="3" name="Content Placeholder 2"/>
          <p:cNvSpPr>
            <a:spLocks noGrp="1"/>
          </p:cNvSpPr>
          <p:nvPr>
            <p:ph idx="1"/>
          </p:nvPr>
        </p:nvSpPr>
        <p:spPr/>
        <p:txBody>
          <a:bodyPr>
            <a:normAutofit/>
          </a:bodyPr>
          <a:lstStyle/>
          <a:p>
            <a:r>
              <a:rPr lang="en-US" b="1" dirty="0" smtClean="0"/>
              <a:t>Need to have symptoms prior to age 12</a:t>
            </a:r>
          </a:p>
          <a:p>
            <a:r>
              <a:rPr lang="en-US" b="1" dirty="0" smtClean="0"/>
              <a:t>22 symptoms; Up from 18</a:t>
            </a:r>
          </a:p>
          <a:p>
            <a:r>
              <a:rPr lang="en-US" b="1" dirty="0" smtClean="0"/>
              <a:t>9 symptoms Inattention: Need 6; May need only 4 over age 17</a:t>
            </a:r>
          </a:p>
          <a:p>
            <a:r>
              <a:rPr lang="en-US" b="1" dirty="0" smtClean="0"/>
              <a:t>13 symptoms of Hyperactivity/Impulsivity: Need 6; May need only 4 over age 17</a:t>
            </a:r>
          </a:p>
          <a:p>
            <a:r>
              <a:rPr lang="en-US" b="1" dirty="0" smtClean="0"/>
              <a:t>Inattentive Presentation (Restrictive): Must meet Inattentive criteria and have no more than 2 Hyperactive/Impulsive Symptoms </a:t>
            </a:r>
            <a:endParaRPr lang="en-US" b="1"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Slide Number Placeholder 4"/>
          <p:cNvSpPr>
            <a:spLocks noGrp="1"/>
          </p:cNvSpPr>
          <p:nvPr>
            <p:ph type="sldNum" sz="quarter" idx="12"/>
          </p:nvPr>
        </p:nvSpPr>
        <p:spPr/>
        <p:txBody>
          <a:bodyPr/>
          <a:lstStyle/>
          <a:p>
            <a:fld id="{7A9A8D6D-5340-4A07-AC9A-32B8A91EB2F8}"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www.drkevintblake.com</a:t>
            </a:r>
            <a:endParaRPr lang="en-US"/>
          </a:p>
        </p:txBody>
      </p:sp>
    </p:spTree>
    <p:extLst>
      <p:ext uri="{BB962C8B-B14F-4D97-AF65-F5344CB8AC3E}">
        <p14:creationId xmlns:p14="http://schemas.microsoft.com/office/powerpoint/2010/main" val="24596560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itle 3"/>
          <p:cNvSpPr>
            <a:spLocks noGrp="1"/>
          </p:cNvSpPr>
          <p:nvPr>
            <p:ph type="title"/>
          </p:nvPr>
        </p:nvSpPr>
        <p:spPr/>
        <p:txBody>
          <a:bodyPr>
            <a:normAutofit/>
          </a:bodyPr>
          <a:lstStyle/>
          <a:p>
            <a:pPr algn="ctr"/>
            <a:r>
              <a:rPr lang="en-US" sz="8000" b="1" dirty="0" smtClean="0">
                <a:solidFill>
                  <a:schemeClr val="bg1"/>
                </a:solidFill>
              </a:rPr>
              <a:t>Neurology</a:t>
            </a:r>
            <a:endParaRPr lang="en-US" sz="8000" b="1" dirty="0">
              <a:solidFill>
                <a:schemeClr val="bg1"/>
              </a:solidFill>
            </a:endParaRPr>
          </a:p>
        </p:txBody>
      </p:sp>
    </p:spTree>
    <p:extLst>
      <p:ext uri="{BB962C8B-B14F-4D97-AF65-F5344CB8AC3E}">
        <p14:creationId xmlns:p14="http://schemas.microsoft.com/office/powerpoint/2010/main" val="8419393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8C28074F-1357-4560-9D9C-3A41CF6D4DAF}" type="slidenum">
              <a:rPr lang="en-US" altLang="en-US"/>
              <a:pPr/>
              <a:t>71</a:t>
            </a:fld>
            <a:endParaRPr lang="en-US" altLang="en-US"/>
          </a:p>
        </p:txBody>
      </p:sp>
      <p:sp>
        <p:nvSpPr>
          <p:cNvPr id="519170" name="Rectangle 2"/>
          <p:cNvSpPr>
            <a:spLocks noGrp="1" noChangeArrowheads="1"/>
          </p:cNvSpPr>
          <p:nvPr>
            <p:ph type="title"/>
          </p:nvPr>
        </p:nvSpPr>
        <p:spPr/>
        <p:txBody>
          <a:bodyPr>
            <a:normAutofit/>
          </a:bodyPr>
          <a:lstStyle/>
          <a:p>
            <a:pPr algn="l"/>
            <a:r>
              <a:rPr lang="en-US" b="1" dirty="0">
                <a:solidFill>
                  <a:schemeClr val="tx2"/>
                </a:solidFill>
              </a:rPr>
              <a:t>Etiology </a:t>
            </a:r>
            <a:r>
              <a:rPr lang="en-US" b="1" dirty="0" smtClean="0">
                <a:solidFill>
                  <a:schemeClr val="tx2"/>
                </a:solidFill>
              </a:rPr>
              <a:t>of SCT</a:t>
            </a:r>
            <a:endParaRPr lang="en-US" b="1" dirty="0">
              <a:solidFill>
                <a:schemeClr val="tx2"/>
              </a:solidFill>
            </a:endParaRPr>
          </a:p>
        </p:txBody>
      </p:sp>
      <p:sp>
        <p:nvSpPr>
          <p:cNvPr id="519171" name="Rectangle 3"/>
          <p:cNvSpPr>
            <a:spLocks noGrp="1" noChangeArrowheads="1"/>
          </p:cNvSpPr>
          <p:nvPr>
            <p:ph type="body" idx="1"/>
          </p:nvPr>
        </p:nvSpPr>
        <p:spPr/>
        <p:txBody>
          <a:bodyPr/>
          <a:lstStyle/>
          <a:p>
            <a:pPr>
              <a:buFontTx/>
              <a:buNone/>
            </a:pPr>
            <a:r>
              <a:rPr lang="en-US" dirty="0"/>
              <a:t>	</a:t>
            </a:r>
            <a:endParaRPr lang="en-US" dirty="0" smtClean="0"/>
          </a:p>
          <a:p>
            <a:pPr>
              <a:buFontTx/>
              <a:buNone/>
            </a:pPr>
            <a:endParaRPr lang="en-US" dirty="0"/>
          </a:p>
          <a:p>
            <a:pPr>
              <a:buFontTx/>
              <a:buNone/>
            </a:pPr>
            <a:r>
              <a:rPr lang="en-US" dirty="0" smtClean="0"/>
              <a:t>	</a:t>
            </a:r>
            <a:r>
              <a:rPr lang="en-US" b="1" dirty="0" smtClean="0"/>
              <a:t>Amen </a:t>
            </a:r>
            <a:r>
              <a:rPr lang="en-US" b="1" dirty="0"/>
              <a:t>said that SPECT scans on adults with the Inattentive Type have an under-activity only in the prefrontal cortex and not also in the motor cortex, </a:t>
            </a:r>
            <a:r>
              <a:rPr lang="en-US" b="1" dirty="0" smtClean="0"/>
              <a:t>as the Combined </a:t>
            </a:r>
            <a:r>
              <a:rPr lang="en-US" b="1" dirty="0"/>
              <a:t>Types do. </a:t>
            </a:r>
          </a:p>
          <a:p>
            <a:pPr>
              <a:buFontTx/>
              <a:buNone/>
            </a:pPr>
            <a:r>
              <a:rPr lang="en-US" dirty="0"/>
              <a:t>	</a:t>
            </a:r>
            <a:r>
              <a:rPr lang="en-US" sz="1800" b="1" dirty="0"/>
              <a:t>Amen, D.  (1997). Personal Communication. 3</a:t>
            </a:r>
            <a:r>
              <a:rPr lang="en-US" sz="1800" b="1" baseline="30000" dirty="0"/>
              <a:t>rd</a:t>
            </a:r>
            <a:r>
              <a:rPr lang="en-US" sz="1800" b="1" dirty="0"/>
              <a:t> Annual National ADDA ADD </a:t>
            </a:r>
            <a:r>
              <a:rPr lang="en-US" sz="1800" b="1" dirty="0" smtClean="0"/>
              <a:t>Conference</a:t>
            </a:r>
            <a:r>
              <a:rPr lang="en-US" sz="1800" b="1" dirty="0"/>
              <a:t>, St. Louis, MO.</a:t>
            </a:r>
          </a:p>
        </p:txBody>
      </p:sp>
      <p:pic>
        <p:nvPicPr>
          <p:cNvPr id="7" name="Picture 2" descr="C:\Users\Kevin Blake\Pictures\MH900321163.JPG"/>
          <p:cNvPicPr>
            <a:picLocks noChangeAspect="1" noChangeArrowheads="1"/>
          </p:cNvPicPr>
          <p:nvPr/>
        </p:nvPicPr>
        <p:blipFill>
          <a:blip r:embed="rId3" cstate="print"/>
          <a:srcRect/>
          <a:stretch>
            <a:fillRect/>
          </a:stretch>
        </p:blipFill>
        <p:spPr bwMode="auto">
          <a:xfrm>
            <a:off x="7239000" y="0"/>
            <a:ext cx="2895600" cy="2514600"/>
          </a:xfrm>
          <a:prstGeom prst="rect">
            <a:avLst/>
          </a:prstGeom>
          <a:noFill/>
          <a:ln w="9525">
            <a:noFill/>
            <a:miter lim="800000"/>
            <a:headEnd/>
            <a:tailEnd/>
          </a:ln>
        </p:spPr>
      </p:pic>
    </p:spTree>
    <p:extLst>
      <p:ext uri="{BB962C8B-B14F-4D97-AF65-F5344CB8AC3E}">
        <p14:creationId xmlns:p14="http://schemas.microsoft.com/office/powerpoint/2010/main" val="37698520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19171">
                                            <p:txEl>
                                              <p:pRg st="0" end="0"/>
                                            </p:txEl>
                                          </p:spTgt>
                                        </p:tgtEl>
                                        <p:attrNameLst>
                                          <p:attrName>style.visibility</p:attrName>
                                        </p:attrNameLst>
                                      </p:cBhvr>
                                      <p:to>
                                        <p:strVal val="visible"/>
                                      </p:to>
                                    </p:set>
                                    <p:anim to="" calcmode="lin" valueType="num">
                                      <p:cBhvr>
                                        <p:cTn id="7" dur="1" fill="hold"/>
                                        <p:tgtEl>
                                          <p:spTgt spid="51917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19171">
                                            <p:txEl>
                                              <p:pRg st="2" end="2"/>
                                            </p:txEl>
                                          </p:spTgt>
                                        </p:tgtEl>
                                        <p:attrNameLst>
                                          <p:attrName>style.visibility</p:attrName>
                                        </p:attrNameLst>
                                      </p:cBhvr>
                                      <p:to>
                                        <p:strVal val="visible"/>
                                      </p:to>
                                    </p:set>
                                    <p:anim to="" calcmode="lin" valueType="num">
                                      <p:cBhvr>
                                        <p:cTn id="12" dur="1" fill="hold"/>
                                        <p:tgtEl>
                                          <p:spTgt spid="519171">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19171">
                                            <p:txEl>
                                              <p:pRg st="3" end="3"/>
                                            </p:txEl>
                                          </p:spTgt>
                                        </p:tgtEl>
                                        <p:attrNameLst>
                                          <p:attrName>style.visibility</p:attrName>
                                        </p:attrNameLst>
                                      </p:cBhvr>
                                      <p:to>
                                        <p:strVal val="visible"/>
                                      </p:to>
                                    </p:set>
                                    <p:anim to="" calcmode="lin" valueType="num">
                                      <p:cBhvr>
                                        <p:cTn id="17" dur="1" fill="hold"/>
                                        <p:tgtEl>
                                          <p:spTgt spid="51917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All Rights Reserved</a:t>
            </a:r>
            <a:endParaRPr lang="en-US" altLang="en-US"/>
          </a:p>
        </p:txBody>
      </p:sp>
      <p:sp>
        <p:nvSpPr>
          <p:cNvPr id="5" name="Footer Placeholder 4"/>
          <p:cNvSpPr>
            <a:spLocks noGrp="1"/>
          </p:cNvSpPr>
          <p:nvPr>
            <p:ph type="ftr" sz="quarter" idx="11"/>
          </p:nvPr>
        </p:nvSpPr>
        <p:spPr/>
        <p:txBody>
          <a:bodyPr/>
          <a:lstStyle/>
          <a:p>
            <a:r>
              <a:rPr lang="en-US" altLang="en-US"/>
              <a:t>Kevin T. Blake, Ph.D., P.L.C.</a:t>
            </a:r>
          </a:p>
        </p:txBody>
      </p:sp>
      <p:sp>
        <p:nvSpPr>
          <p:cNvPr id="6" name="Slide Number Placeholder 5"/>
          <p:cNvSpPr>
            <a:spLocks noGrp="1"/>
          </p:cNvSpPr>
          <p:nvPr>
            <p:ph type="sldNum" sz="quarter" idx="12"/>
          </p:nvPr>
        </p:nvSpPr>
        <p:spPr/>
        <p:txBody>
          <a:bodyPr/>
          <a:lstStyle/>
          <a:p>
            <a:fld id="{0EA03A1D-40E8-42B7-8600-A5833C8B5F7D}" type="slidenum">
              <a:rPr lang="en-US" altLang="en-US"/>
              <a:pPr/>
              <a:t>72</a:t>
            </a:fld>
            <a:endParaRPr lang="en-US" altLang="en-US"/>
          </a:p>
        </p:txBody>
      </p:sp>
      <p:sp>
        <p:nvSpPr>
          <p:cNvPr id="521218" name="Rectangle 2"/>
          <p:cNvSpPr>
            <a:spLocks noGrp="1" noChangeArrowheads="1"/>
          </p:cNvSpPr>
          <p:nvPr>
            <p:ph type="title"/>
          </p:nvPr>
        </p:nvSpPr>
        <p:spPr/>
        <p:txBody>
          <a:bodyPr>
            <a:normAutofit/>
          </a:bodyPr>
          <a:lstStyle/>
          <a:p>
            <a:pPr algn="l"/>
            <a:r>
              <a:rPr lang="en-US" b="1" dirty="0">
                <a:solidFill>
                  <a:schemeClr val="tx2"/>
                </a:solidFill>
              </a:rPr>
              <a:t>Etiology of </a:t>
            </a:r>
            <a:r>
              <a:rPr lang="en-US" b="1" dirty="0" smtClean="0">
                <a:solidFill>
                  <a:schemeClr val="tx2"/>
                </a:solidFill>
              </a:rPr>
              <a:t>SCT</a:t>
            </a:r>
            <a:endParaRPr lang="en-US" b="1" dirty="0">
              <a:solidFill>
                <a:schemeClr val="tx2"/>
              </a:solidFill>
            </a:endParaRPr>
          </a:p>
        </p:txBody>
      </p:sp>
      <p:sp>
        <p:nvSpPr>
          <p:cNvPr id="521219" name="Rectangle 3"/>
          <p:cNvSpPr>
            <a:spLocks noGrp="1" noChangeArrowheads="1"/>
          </p:cNvSpPr>
          <p:nvPr>
            <p:ph type="body" idx="1"/>
          </p:nvPr>
        </p:nvSpPr>
        <p:spPr/>
        <p:txBody>
          <a:bodyPr/>
          <a:lstStyle/>
          <a:p>
            <a:pPr>
              <a:lnSpc>
                <a:spcPct val="90000"/>
              </a:lnSpc>
              <a:buFontTx/>
              <a:buNone/>
            </a:pPr>
            <a:r>
              <a:rPr lang="en-US" dirty="0"/>
              <a:t>	</a:t>
            </a:r>
            <a:endParaRPr lang="en-US" dirty="0" smtClean="0"/>
          </a:p>
          <a:p>
            <a:pPr>
              <a:lnSpc>
                <a:spcPct val="90000"/>
              </a:lnSpc>
              <a:buFontTx/>
              <a:buNone/>
            </a:pPr>
            <a:r>
              <a:rPr lang="en-US" dirty="0"/>
              <a:t>	</a:t>
            </a:r>
            <a:r>
              <a:rPr lang="en-US" b="1" dirty="0" smtClean="0"/>
              <a:t>Barkley </a:t>
            </a:r>
            <a:r>
              <a:rPr lang="en-US" b="1" dirty="0"/>
              <a:t>said the Inattentive Type involves the posterior cortex, especially the parietal-occipital-thalamus complex. Abnormal evoked potentials have been found in the initial phase, but not the P-300 like in the Combined Type. BEAM scans suggest the anterior lobes.</a:t>
            </a:r>
          </a:p>
          <a:p>
            <a:pPr>
              <a:lnSpc>
                <a:spcPct val="90000"/>
              </a:lnSpc>
              <a:buFontTx/>
              <a:buNone/>
            </a:pPr>
            <a:r>
              <a:rPr lang="en-US" dirty="0"/>
              <a:t>	</a:t>
            </a:r>
            <a:r>
              <a:rPr lang="en-US" sz="1800" b="1" dirty="0"/>
              <a:t>Barkley, R.A. (1998A). </a:t>
            </a:r>
            <a:r>
              <a:rPr lang="en-US" sz="1800" b="1" u="sng" dirty="0"/>
              <a:t>ADHD in Children, Adolescents, and Adults: Diagnosis, </a:t>
            </a:r>
            <a:r>
              <a:rPr lang="en-US" sz="1800" b="1" u="sng" dirty="0" smtClean="0"/>
              <a:t>Assessment</a:t>
            </a:r>
            <a:r>
              <a:rPr lang="en-US" sz="1800" b="1" u="sng" dirty="0"/>
              <a:t>, and</a:t>
            </a:r>
            <a:r>
              <a:rPr lang="en-US" sz="1800" b="1" dirty="0"/>
              <a:t> </a:t>
            </a:r>
            <a:r>
              <a:rPr lang="en-US" sz="1800" b="1" u="sng" dirty="0"/>
              <a:t>Treatment</a:t>
            </a:r>
            <a:r>
              <a:rPr lang="en-US" sz="1800" b="1" dirty="0"/>
              <a:t>. </a:t>
            </a:r>
            <a:r>
              <a:rPr lang="en-US" sz="1800" b="1" dirty="0" smtClean="0"/>
              <a:t>	New </a:t>
            </a:r>
            <a:r>
              <a:rPr lang="en-US" sz="1800" b="1" dirty="0"/>
              <a:t>England Educational Institute, Cape Cod 	Symposium, August, Pittsfield, MA.</a:t>
            </a:r>
          </a:p>
        </p:txBody>
      </p:sp>
      <p:pic>
        <p:nvPicPr>
          <p:cNvPr id="7" name="Picture 2" descr="C:\Users\Kevin Blake\Pictures\MH900321163.JPG"/>
          <p:cNvPicPr>
            <a:picLocks noChangeAspect="1" noChangeArrowheads="1"/>
          </p:cNvPicPr>
          <p:nvPr/>
        </p:nvPicPr>
        <p:blipFill>
          <a:blip r:embed="rId3" cstate="print"/>
          <a:srcRect/>
          <a:stretch>
            <a:fillRect/>
          </a:stretch>
        </p:blipFill>
        <p:spPr bwMode="auto">
          <a:xfrm>
            <a:off x="7239000" y="0"/>
            <a:ext cx="2895600" cy="2057400"/>
          </a:xfrm>
          <a:prstGeom prst="rect">
            <a:avLst/>
          </a:prstGeom>
          <a:noFill/>
          <a:ln w="9525">
            <a:noFill/>
            <a:miter lim="800000"/>
            <a:headEnd/>
            <a:tailEnd/>
          </a:ln>
        </p:spPr>
      </p:pic>
    </p:spTree>
    <p:extLst>
      <p:ext uri="{BB962C8B-B14F-4D97-AF65-F5344CB8AC3E}">
        <p14:creationId xmlns:p14="http://schemas.microsoft.com/office/powerpoint/2010/main" val="2725871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anim calcmode="lin" valueType="num">
                                      <p:cBhvr additive="base">
                                        <p:cTn id="7" dur="500" fill="hold"/>
                                        <p:tgtEl>
                                          <p:spTgt spid="521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1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1219">
                                            <p:txEl>
                                              <p:pRg st="1" end="1"/>
                                            </p:txEl>
                                          </p:spTgt>
                                        </p:tgtEl>
                                        <p:attrNameLst>
                                          <p:attrName>style.visibility</p:attrName>
                                        </p:attrNameLst>
                                      </p:cBhvr>
                                      <p:to>
                                        <p:strVal val="visible"/>
                                      </p:to>
                                    </p:set>
                                    <p:anim calcmode="lin" valueType="num">
                                      <p:cBhvr additive="base">
                                        <p:cTn id="13" dur="500" fill="hold"/>
                                        <p:tgtEl>
                                          <p:spTgt spid="521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1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1219">
                                            <p:txEl>
                                              <p:pRg st="2" end="2"/>
                                            </p:txEl>
                                          </p:spTgt>
                                        </p:tgtEl>
                                        <p:attrNameLst>
                                          <p:attrName>style.visibility</p:attrName>
                                        </p:attrNameLst>
                                      </p:cBhvr>
                                      <p:to>
                                        <p:strVal val="visible"/>
                                      </p:to>
                                    </p:set>
                                    <p:anim calcmode="lin" valueType="num">
                                      <p:cBhvr additive="base">
                                        <p:cTn id="19" dur="500" fill="hold"/>
                                        <p:tgtEl>
                                          <p:spTgt spid="521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12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0"/>
            <a:ext cx="8229600" cy="1417638"/>
          </a:xfrm>
        </p:spPr>
        <p:txBody>
          <a:bodyPr/>
          <a:lstStyle/>
          <a:p>
            <a:pPr algn="l">
              <a:defRPr/>
            </a:pPr>
            <a:r>
              <a:rPr lang="en-US" sz="3600" b="1" i="1" dirty="0">
                <a:solidFill>
                  <a:schemeClr val="tx2"/>
                </a:solidFill>
              </a:rPr>
              <a:t>Possible Etiology</a:t>
            </a:r>
            <a:br>
              <a:rPr lang="en-US" sz="3600" b="1" i="1" dirty="0">
                <a:solidFill>
                  <a:schemeClr val="tx2"/>
                </a:solidFill>
              </a:rPr>
            </a:br>
            <a:r>
              <a:rPr lang="en-US" sz="3600" b="1" i="1" dirty="0">
                <a:solidFill>
                  <a:schemeClr val="tx2"/>
                </a:solidFill>
              </a:rPr>
              <a:t>of SCT</a:t>
            </a:r>
          </a:p>
        </p:txBody>
      </p:sp>
      <p:sp>
        <p:nvSpPr>
          <p:cNvPr id="361475" name="Content Placeholder 5"/>
          <p:cNvSpPr>
            <a:spLocks noGrp="1"/>
          </p:cNvSpPr>
          <p:nvPr>
            <p:ph idx="1"/>
          </p:nvPr>
        </p:nvSpPr>
        <p:spPr>
          <a:xfrm>
            <a:off x="1981200" y="2438401"/>
            <a:ext cx="8229600" cy="3687763"/>
          </a:xfrm>
        </p:spPr>
        <p:txBody>
          <a:bodyPr/>
          <a:lstStyle/>
          <a:p>
            <a:pPr>
              <a:buFontTx/>
              <a:buNone/>
            </a:pPr>
            <a:r>
              <a:rPr lang="en-US" dirty="0" smtClean="0"/>
              <a:t>	</a:t>
            </a:r>
            <a:r>
              <a:rPr lang="en-US" b="1" dirty="0"/>
              <a:t>ADHD, Combined Type…, “may be a problem in the functional level of prefrontal-limbic pathways, particularly the striatum…whereas ADHD-PI (SCT, sic.) may involve more posterior associative cortical areas and/or cortical-</a:t>
            </a:r>
            <a:r>
              <a:rPr lang="en-US" b="1" dirty="0" err="1"/>
              <a:t>subcortical</a:t>
            </a:r>
            <a:r>
              <a:rPr lang="en-US" b="1" dirty="0"/>
              <a:t> feedback loops, perhaps including the </a:t>
            </a:r>
            <a:r>
              <a:rPr lang="en-US" b="1" dirty="0" err="1"/>
              <a:t>hippocampal</a:t>
            </a:r>
            <a:r>
              <a:rPr lang="en-US" b="1" dirty="0"/>
              <a:t> system.” (p. 204)</a:t>
            </a:r>
          </a:p>
          <a:p>
            <a:pPr>
              <a:buFontTx/>
              <a:buNone/>
            </a:pPr>
            <a:endParaRPr lang="en-US" sz="1800" b="1" dirty="0"/>
          </a:p>
          <a:p>
            <a:pPr>
              <a:buFontTx/>
              <a:buNone/>
            </a:pPr>
            <a:r>
              <a:rPr lang="en-US" sz="1800" b="1" dirty="0"/>
              <a:t>Barkley, R.A. (2006). </a:t>
            </a:r>
            <a:r>
              <a:rPr lang="en-US" sz="1800" b="1" u="sng" dirty="0"/>
              <a:t>Attention-Deficit Hyperactivity Disorder, Third Edition</a:t>
            </a:r>
            <a:r>
              <a:rPr lang="en-US" sz="1800" b="1" dirty="0"/>
              <a:t>. Ney York, NY: Guilford, p. 204</a:t>
            </a:r>
          </a:p>
        </p:txBody>
      </p:sp>
      <p:sp>
        <p:nvSpPr>
          <p:cNvPr id="361476" name="Date Placeholder 1"/>
          <p:cNvSpPr>
            <a:spLocks noGrp="1"/>
          </p:cNvSpPr>
          <p:nvPr>
            <p:ph type="dt" sz="quarter" idx="10"/>
          </p:nvPr>
        </p:nvSpPr>
        <p:spPr>
          <a:noFill/>
        </p:spPr>
        <p:txBody>
          <a:bodyPr/>
          <a:lstStyle/>
          <a:p>
            <a:r>
              <a:rPr lang="en-US" smtClean="0"/>
              <a:t>All Rights Reserved</a:t>
            </a:r>
          </a:p>
        </p:txBody>
      </p:sp>
      <p:sp>
        <p:nvSpPr>
          <p:cNvPr id="361477" name="Footer Placeholder 2"/>
          <p:cNvSpPr>
            <a:spLocks noGrp="1"/>
          </p:cNvSpPr>
          <p:nvPr>
            <p:ph type="ftr" sz="quarter" idx="11"/>
          </p:nvPr>
        </p:nvSpPr>
        <p:spPr>
          <a:noFill/>
        </p:spPr>
        <p:txBody>
          <a:bodyPr/>
          <a:lstStyle/>
          <a:p>
            <a:r>
              <a:rPr lang="en-US" smtClean="0"/>
              <a:t>Kevin T. Blake, Ph.D., P.L.C.</a:t>
            </a:r>
          </a:p>
        </p:txBody>
      </p:sp>
      <p:sp>
        <p:nvSpPr>
          <p:cNvPr id="361478" name="Slide Number Placeholder 3"/>
          <p:cNvSpPr>
            <a:spLocks noGrp="1"/>
          </p:cNvSpPr>
          <p:nvPr>
            <p:ph type="sldNum" sz="quarter" idx="12"/>
          </p:nvPr>
        </p:nvSpPr>
        <p:spPr>
          <a:noFill/>
        </p:spPr>
        <p:txBody>
          <a:bodyPr/>
          <a:lstStyle/>
          <a:p>
            <a:fld id="{1198C12E-A656-4A72-BD28-01D897D393FB}" type="slidenum">
              <a:rPr lang="en-US" smtClean="0"/>
              <a:pPr/>
              <a:t>73</a:t>
            </a:fld>
            <a:endParaRPr lang="en-US" smtClean="0"/>
          </a:p>
        </p:txBody>
      </p:sp>
      <p:pic>
        <p:nvPicPr>
          <p:cNvPr id="361479" name="Picture 2" descr="C:\Users\Kevin Blake\Pictures\MH900321163.JPG"/>
          <p:cNvPicPr>
            <a:picLocks noChangeAspect="1" noChangeArrowheads="1"/>
          </p:cNvPicPr>
          <p:nvPr/>
        </p:nvPicPr>
        <p:blipFill>
          <a:blip r:embed="rId3" cstate="print"/>
          <a:srcRect/>
          <a:stretch>
            <a:fillRect/>
          </a:stretch>
        </p:blipFill>
        <p:spPr bwMode="auto">
          <a:xfrm>
            <a:off x="7239000" y="0"/>
            <a:ext cx="2514600" cy="2183732"/>
          </a:xfrm>
          <a:prstGeom prst="rect">
            <a:avLst/>
          </a:prstGeom>
          <a:noFill/>
          <a:ln w="9525">
            <a:noFill/>
            <a:miter lim="800000"/>
            <a:headEnd/>
            <a:tailEnd/>
          </a:ln>
        </p:spPr>
      </p:pic>
    </p:spTree>
    <p:extLst>
      <p:ext uri="{BB962C8B-B14F-4D97-AF65-F5344CB8AC3E}">
        <p14:creationId xmlns:p14="http://schemas.microsoft.com/office/powerpoint/2010/main" val="20671075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defRPr/>
            </a:pPr>
            <a:r>
              <a:rPr lang="en-US" b="1" i="1" dirty="0" smtClean="0">
                <a:solidFill>
                  <a:schemeClr val="tx2"/>
                </a:solidFill>
              </a:rPr>
              <a:t>Possible Etiology</a:t>
            </a:r>
            <a:br>
              <a:rPr lang="en-US" b="1" i="1" dirty="0" smtClean="0">
                <a:solidFill>
                  <a:schemeClr val="tx2"/>
                </a:solidFill>
              </a:rPr>
            </a:br>
            <a:r>
              <a:rPr lang="en-US" b="1" i="1" dirty="0" smtClean="0">
                <a:solidFill>
                  <a:schemeClr val="tx2"/>
                </a:solidFill>
              </a:rPr>
              <a:t>of SCT</a:t>
            </a:r>
            <a:endParaRPr lang="en-US" dirty="0">
              <a:solidFill>
                <a:schemeClr val="tx2"/>
              </a:solidFill>
            </a:endParaRPr>
          </a:p>
        </p:txBody>
      </p:sp>
      <p:sp>
        <p:nvSpPr>
          <p:cNvPr id="362499" name="Content Placeholder 2"/>
          <p:cNvSpPr>
            <a:spLocks noGrp="1"/>
          </p:cNvSpPr>
          <p:nvPr>
            <p:ph idx="1"/>
          </p:nvPr>
        </p:nvSpPr>
        <p:spPr>
          <a:xfrm>
            <a:off x="2133600" y="2514601"/>
            <a:ext cx="8229600" cy="3687763"/>
          </a:xfrm>
        </p:spPr>
        <p:txBody>
          <a:bodyPr/>
          <a:lstStyle/>
          <a:p>
            <a:pPr>
              <a:buFontTx/>
              <a:buNone/>
            </a:pPr>
            <a:r>
              <a:rPr lang="en-US" b="1" dirty="0" smtClean="0"/>
              <a:t>	</a:t>
            </a:r>
            <a:r>
              <a:rPr lang="en-US" b="1" dirty="0"/>
              <a:t>AD/HD appears to involve the neurotransmitter dopamine and SCT appears to involve </a:t>
            </a:r>
            <a:r>
              <a:rPr lang="en-US" b="1" dirty="0" err="1"/>
              <a:t>norepinphrine</a:t>
            </a:r>
            <a:r>
              <a:rPr lang="en-US" b="1" dirty="0"/>
              <a:t>. Epinephrine urine excretion may be significantly correlated with inattention in SCT children.</a:t>
            </a:r>
          </a:p>
          <a:p>
            <a:pPr>
              <a:buFontTx/>
              <a:buNone/>
            </a:pPr>
            <a:endParaRPr lang="en-US" dirty="0"/>
          </a:p>
          <a:p>
            <a:pPr>
              <a:buFontTx/>
              <a:buNone/>
            </a:pPr>
            <a:endParaRPr lang="en-US" sz="1800" b="1" dirty="0"/>
          </a:p>
          <a:p>
            <a:pPr>
              <a:buFontTx/>
              <a:buNone/>
            </a:pPr>
            <a:r>
              <a:rPr lang="en-US" sz="1800" b="1" dirty="0"/>
              <a:t>Barkley, R.A. (2006). </a:t>
            </a:r>
            <a:r>
              <a:rPr lang="en-US" sz="1800" b="1" u="sng" dirty="0"/>
              <a:t>Attention-Deficit Hyperactivity Disorder, Third Edition</a:t>
            </a:r>
            <a:r>
              <a:rPr lang="en-US" sz="1800" b="1" dirty="0"/>
              <a:t>. New York, NY: Guilford, p. 204.</a:t>
            </a:r>
          </a:p>
        </p:txBody>
      </p:sp>
      <p:sp>
        <p:nvSpPr>
          <p:cNvPr id="362500" name="Date Placeholder 3"/>
          <p:cNvSpPr>
            <a:spLocks noGrp="1"/>
          </p:cNvSpPr>
          <p:nvPr>
            <p:ph type="dt" sz="quarter" idx="10"/>
          </p:nvPr>
        </p:nvSpPr>
        <p:spPr>
          <a:noFill/>
        </p:spPr>
        <p:txBody>
          <a:bodyPr/>
          <a:lstStyle/>
          <a:p>
            <a:r>
              <a:rPr lang="en-US" smtClean="0"/>
              <a:t>All Rights Reserved</a:t>
            </a:r>
          </a:p>
        </p:txBody>
      </p:sp>
      <p:sp>
        <p:nvSpPr>
          <p:cNvPr id="362501" name="Footer Placeholder 4"/>
          <p:cNvSpPr>
            <a:spLocks noGrp="1"/>
          </p:cNvSpPr>
          <p:nvPr>
            <p:ph type="ftr" sz="quarter" idx="11"/>
          </p:nvPr>
        </p:nvSpPr>
        <p:spPr>
          <a:noFill/>
        </p:spPr>
        <p:txBody>
          <a:bodyPr/>
          <a:lstStyle/>
          <a:p>
            <a:r>
              <a:rPr lang="en-US" smtClean="0"/>
              <a:t>Kevin T. Blake, Ph.D., P.L.C.</a:t>
            </a:r>
          </a:p>
        </p:txBody>
      </p:sp>
      <p:sp>
        <p:nvSpPr>
          <p:cNvPr id="362502" name="Slide Number Placeholder 5"/>
          <p:cNvSpPr>
            <a:spLocks noGrp="1"/>
          </p:cNvSpPr>
          <p:nvPr>
            <p:ph type="sldNum" sz="quarter" idx="12"/>
          </p:nvPr>
        </p:nvSpPr>
        <p:spPr>
          <a:noFill/>
        </p:spPr>
        <p:txBody>
          <a:bodyPr/>
          <a:lstStyle/>
          <a:p>
            <a:fld id="{69569C24-A551-4C10-B7B4-578E4EB46CCB}" type="slidenum">
              <a:rPr lang="en-US" smtClean="0"/>
              <a:pPr/>
              <a:t>74</a:t>
            </a:fld>
            <a:endParaRPr lang="en-US" smtClean="0"/>
          </a:p>
        </p:txBody>
      </p:sp>
      <p:pic>
        <p:nvPicPr>
          <p:cNvPr id="362503" name="Picture 2" descr="C:\Users\Kevin Blake\Pictures\MH900321162.JPG"/>
          <p:cNvPicPr>
            <a:picLocks noChangeAspect="1" noChangeArrowheads="1"/>
          </p:cNvPicPr>
          <p:nvPr/>
        </p:nvPicPr>
        <p:blipFill>
          <a:blip r:embed="rId3" cstate="print"/>
          <a:srcRect/>
          <a:stretch>
            <a:fillRect/>
          </a:stretch>
        </p:blipFill>
        <p:spPr bwMode="auto">
          <a:xfrm>
            <a:off x="6477000" y="0"/>
            <a:ext cx="2514600" cy="2514600"/>
          </a:xfrm>
          <a:prstGeom prst="rect">
            <a:avLst/>
          </a:prstGeom>
          <a:noFill/>
          <a:ln w="9525">
            <a:noFill/>
            <a:miter lim="800000"/>
            <a:headEnd/>
            <a:tailEnd/>
          </a:ln>
        </p:spPr>
      </p:pic>
    </p:spTree>
    <p:extLst>
      <p:ext uri="{BB962C8B-B14F-4D97-AF65-F5344CB8AC3E}">
        <p14:creationId xmlns:p14="http://schemas.microsoft.com/office/powerpoint/2010/main" val="18035545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defRPr/>
            </a:pPr>
            <a:r>
              <a:rPr lang="en-US" sz="3600" b="1" i="1" dirty="0">
                <a:solidFill>
                  <a:schemeClr val="tx2"/>
                </a:solidFill>
              </a:rPr>
              <a:t>Neuropsychological </a:t>
            </a:r>
            <a:br>
              <a:rPr lang="en-US" sz="3600" b="1" i="1" dirty="0">
                <a:solidFill>
                  <a:schemeClr val="tx2"/>
                </a:solidFill>
              </a:rPr>
            </a:br>
            <a:r>
              <a:rPr lang="en-US" sz="3600" b="1" i="1" dirty="0">
                <a:solidFill>
                  <a:schemeClr val="tx2"/>
                </a:solidFill>
              </a:rPr>
              <a:t>Symptoms of SCT</a:t>
            </a:r>
          </a:p>
        </p:txBody>
      </p:sp>
      <p:sp>
        <p:nvSpPr>
          <p:cNvPr id="363523" name="Content Placeholder 2"/>
          <p:cNvSpPr>
            <a:spLocks noGrp="1"/>
          </p:cNvSpPr>
          <p:nvPr>
            <p:ph idx="1"/>
          </p:nvPr>
        </p:nvSpPr>
        <p:spPr>
          <a:xfrm>
            <a:off x="1981200" y="2362201"/>
            <a:ext cx="8229600" cy="3763963"/>
          </a:xfrm>
        </p:spPr>
        <p:txBody>
          <a:bodyPr/>
          <a:lstStyle/>
          <a:p>
            <a:pPr>
              <a:buFontTx/>
              <a:buNone/>
            </a:pPr>
            <a:r>
              <a:rPr lang="en-US" b="1" dirty="0" smtClean="0"/>
              <a:t>	“</a:t>
            </a:r>
            <a:r>
              <a:rPr lang="en-US" b="1" dirty="0"/>
              <a:t>Lab studies suggest that children with SCT may manifest significantly more errors with information processing, set shifting, focused attention, and possibly memory retrieval that are not evident in ADHD-C.” (sic., ADHD, Combined Type) (p. 80)</a:t>
            </a:r>
          </a:p>
          <a:p>
            <a:pPr>
              <a:buFontTx/>
              <a:buNone/>
            </a:pPr>
            <a:endParaRPr lang="en-US" dirty="0"/>
          </a:p>
          <a:p>
            <a:pPr>
              <a:buFontTx/>
              <a:buNone/>
            </a:pPr>
            <a:r>
              <a:rPr lang="en-US" sz="1800" b="1" dirty="0"/>
              <a:t>Barkley, R.A., (2006). </a:t>
            </a:r>
            <a:r>
              <a:rPr lang="en-US" sz="1800" b="1" u="sng" dirty="0"/>
              <a:t>Attention-Deficit Hyperactivity Disorder, Third Edition</a:t>
            </a:r>
            <a:r>
              <a:rPr lang="en-US" sz="1800" b="1" dirty="0"/>
              <a:t>. New York, NY: Guilford, p. 80.</a:t>
            </a:r>
          </a:p>
        </p:txBody>
      </p:sp>
      <p:sp>
        <p:nvSpPr>
          <p:cNvPr id="363524" name="Date Placeholder 3"/>
          <p:cNvSpPr>
            <a:spLocks noGrp="1"/>
          </p:cNvSpPr>
          <p:nvPr>
            <p:ph type="dt" sz="quarter" idx="10"/>
          </p:nvPr>
        </p:nvSpPr>
        <p:spPr>
          <a:noFill/>
        </p:spPr>
        <p:txBody>
          <a:bodyPr/>
          <a:lstStyle/>
          <a:p>
            <a:r>
              <a:rPr lang="en-US" smtClean="0"/>
              <a:t>All Rights Reserved</a:t>
            </a:r>
          </a:p>
        </p:txBody>
      </p:sp>
      <p:sp>
        <p:nvSpPr>
          <p:cNvPr id="363525" name="Footer Placeholder 4"/>
          <p:cNvSpPr>
            <a:spLocks noGrp="1"/>
          </p:cNvSpPr>
          <p:nvPr>
            <p:ph type="ftr" sz="quarter" idx="11"/>
          </p:nvPr>
        </p:nvSpPr>
        <p:spPr>
          <a:noFill/>
        </p:spPr>
        <p:txBody>
          <a:bodyPr/>
          <a:lstStyle/>
          <a:p>
            <a:r>
              <a:rPr lang="en-US" smtClean="0"/>
              <a:t>Kevin T. Blake, Ph.D., P.L.C.</a:t>
            </a:r>
          </a:p>
        </p:txBody>
      </p:sp>
      <p:sp>
        <p:nvSpPr>
          <p:cNvPr id="363526" name="Slide Number Placeholder 5"/>
          <p:cNvSpPr>
            <a:spLocks noGrp="1"/>
          </p:cNvSpPr>
          <p:nvPr>
            <p:ph type="sldNum" sz="quarter" idx="12"/>
          </p:nvPr>
        </p:nvSpPr>
        <p:spPr>
          <a:noFill/>
        </p:spPr>
        <p:txBody>
          <a:bodyPr/>
          <a:lstStyle/>
          <a:p>
            <a:fld id="{DFEC46FA-E48F-4EFA-9F45-4340072ACBF5}" type="slidenum">
              <a:rPr lang="en-US" smtClean="0"/>
              <a:pPr/>
              <a:t>75</a:t>
            </a:fld>
            <a:endParaRPr lang="en-US" smtClean="0"/>
          </a:p>
        </p:txBody>
      </p:sp>
      <p:pic>
        <p:nvPicPr>
          <p:cNvPr id="363527" name="Picture 2" descr="C:\Users\Kevin Blake\Pictures\MH900321162.JPG"/>
          <p:cNvPicPr>
            <a:picLocks noChangeAspect="1" noChangeArrowheads="1"/>
          </p:cNvPicPr>
          <p:nvPr/>
        </p:nvPicPr>
        <p:blipFill>
          <a:blip r:embed="rId3" cstate="print"/>
          <a:srcRect/>
          <a:stretch>
            <a:fillRect/>
          </a:stretch>
        </p:blipFill>
        <p:spPr bwMode="auto">
          <a:xfrm>
            <a:off x="7162800" y="1"/>
            <a:ext cx="2362200" cy="2209565"/>
          </a:xfrm>
          <a:prstGeom prst="rect">
            <a:avLst/>
          </a:prstGeom>
          <a:noFill/>
          <a:ln w="9525">
            <a:noFill/>
            <a:miter lim="800000"/>
            <a:headEnd/>
            <a:tailEnd/>
          </a:ln>
        </p:spPr>
      </p:pic>
    </p:spTree>
    <p:extLst>
      <p:ext uri="{BB962C8B-B14F-4D97-AF65-F5344CB8AC3E}">
        <p14:creationId xmlns:p14="http://schemas.microsoft.com/office/powerpoint/2010/main" val="23196460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sz="3600" b="1" i="1" dirty="0">
                <a:solidFill>
                  <a:schemeClr val="tx2"/>
                </a:solidFill>
              </a:rPr>
              <a:t>Neuropsychological </a:t>
            </a:r>
            <a:br>
              <a:rPr lang="en-US" sz="3600" b="1" i="1" dirty="0">
                <a:solidFill>
                  <a:schemeClr val="tx2"/>
                </a:solidFill>
              </a:rPr>
            </a:br>
            <a:r>
              <a:rPr lang="en-US" sz="3600" b="1" i="1" dirty="0">
                <a:solidFill>
                  <a:schemeClr val="tx2"/>
                </a:solidFill>
              </a:rPr>
              <a:t>Symptoms of SCT</a:t>
            </a:r>
            <a:br>
              <a:rPr lang="en-US" sz="3600" b="1" i="1" dirty="0">
                <a:solidFill>
                  <a:schemeClr val="tx2"/>
                </a:solidFill>
              </a:rPr>
            </a:br>
            <a:endParaRPr lang="en-US" sz="3600" b="1" i="1" dirty="0">
              <a:solidFill>
                <a:schemeClr val="tx2"/>
              </a:solidFill>
            </a:endParaRPr>
          </a:p>
        </p:txBody>
      </p:sp>
      <p:sp>
        <p:nvSpPr>
          <p:cNvPr id="364547" name="Content Placeholder 2"/>
          <p:cNvSpPr>
            <a:spLocks noGrp="1"/>
          </p:cNvSpPr>
          <p:nvPr>
            <p:ph idx="1"/>
          </p:nvPr>
        </p:nvSpPr>
        <p:spPr/>
        <p:txBody>
          <a:bodyPr/>
          <a:lstStyle/>
          <a:p>
            <a:pPr>
              <a:buFontTx/>
              <a:buNone/>
            </a:pPr>
            <a:r>
              <a:rPr lang="en-US" dirty="0" smtClean="0"/>
              <a:t>	</a:t>
            </a:r>
            <a:r>
              <a:rPr lang="en-US" b="1" dirty="0"/>
              <a:t>“These findings intimate that children with ADHD-PI (sic., SCT) may have more of a problem with memory, perceptual-motor speed, or even central cognitive processing speed, whereas children with ADHD-C (sic., Combined Type) manifest more problems with behavioral </a:t>
            </a:r>
            <a:r>
              <a:rPr lang="en-US" b="1" dirty="0" err="1"/>
              <a:t>disinhibition</a:t>
            </a:r>
            <a:r>
              <a:rPr lang="en-US" b="1" dirty="0"/>
              <a:t> and poor attention to tasks, in addition to their over activity.” (p. 203)</a:t>
            </a:r>
          </a:p>
          <a:p>
            <a:pPr>
              <a:buFontTx/>
              <a:buNone/>
            </a:pPr>
            <a:endParaRPr lang="en-US" sz="1800" b="1" dirty="0"/>
          </a:p>
          <a:p>
            <a:pPr>
              <a:buFontTx/>
              <a:buNone/>
            </a:pPr>
            <a:r>
              <a:rPr lang="en-US" sz="1800" b="1" dirty="0"/>
              <a:t>Barkley, R.A. (2006). </a:t>
            </a:r>
            <a:r>
              <a:rPr lang="en-US" sz="1800" b="1" u="sng" dirty="0"/>
              <a:t>Attention-Deficit Hyperactivity Disorder</a:t>
            </a:r>
            <a:r>
              <a:rPr lang="en-US" sz="1800" b="1" dirty="0"/>
              <a:t>. New York, NY: Guilford, p. 203.</a:t>
            </a:r>
          </a:p>
        </p:txBody>
      </p:sp>
      <p:sp>
        <p:nvSpPr>
          <p:cNvPr id="364548" name="Date Placeholder 3"/>
          <p:cNvSpPr>
            <a:spLocks noGrp="1"/>
          </p:cNvSpPr>
          <p:nvPr>
            <p:ph type="dt" sz="quarter" idx="10"/>
          </p:nvPr>
        </p:nvSpPr>
        <p:spPr>
          <a:noFill/>
        </p:spPr>
        <p:txBody>
          <a:bodyPr/>
          <a:lstStyle/>
          <a:p>
            <a:r>
              <a:rPr lang="en-US" smtClean="0"/>
              <a:t>All Rights Reserved</a:t>
            </a:r>
          </a:p>
        </p:txBody>
      </p:sp>
      <p:sp>
        <p:nvSpPr>
          <p:cNvPr id="364549" name="Footer Placeholder 4"/>
          <p:cNvSpPr>
            <a:spLocks noGrp="1"/>
          </p:cNvSpPr>
          <p:nvPr>
            <p:ph type="ftr" sz="quarter" idx="11"/>
          </p:nvPr>
        </p:nvSpPr>
        <p:spPr>
          <a:noFill/>
        </p:spPr>
        <p:txBody>
          <a:bodyPr/>
          <a:lstStyle/>
          <a:p>
            <a:r>
              <a:rPr lang="en-US" smtClean="0"/>
              <a:t>Kevin T. Blake, Ph.D., P.L.C.</a:t>
            </a:r>
          </a:p>
        </p:txBody>
      </p:sp>
      <p:sp>
        <p:nvSpPr>
          <p:cNvPr id="364550" name="Slide Number Placeholder 5"/>
          <p:cNvSpPr>
            <a:spLocks noGrp="1"/>
          </p:cNvSpPr>
          <p:nvPr>
            <p:ph type="sldNum" sz="quarter" idx="12"/>
          </p:nvPr>
        </p:nvSpPr>
        <p:spPr>
          <a:noFill/>
        </p:spPr>
        <p:txBody>
          <a:bodyPr/>
          <a:lstStyle/>
          <a:p>
            <a:fld id="{A67C8905-54AE-4E23-853E-07A40413E7FE}" type="slidenum">
              <a:rPr lang="en-US" smtClean="0"/>
              <a:pPr/>
              <a:t>76</a:t>
            </a:fld>
            <a:endParaRPr lang="en-US" smtClean="0"/>
          </a:p>
        </p:txBody>
      </p:sp>
      <p:pic>
        <p:nvPicPr>
          <p:cNvPr id="364551" name="Picture 2" descr="C:\Users\Kevin Blake\Pictures\MH900321162.JPG"/>
          <p:cNvPicPr>
            <a:picLocks noChangeAspect="1" noChangeArrowheads="1"/>
          </p:cNvPicPr>
          <p:nvPr/>
        </p:nvPicPr>
        <p:blipFill>
          <a:blip r:embed="rId3" cstate="print"/>
          <a:srcRect/>
          <a:stretch>
            <a:fillRect/>
          </a:stretch>
        </p:blipFill>
        <p:spPr bwMode="auto">
          <a:xfrm>
            <a:off x="7086600" y="0"/>
            <a:ext cx="1981200" cy="1676400"/>
          </a:xfrm>
          <a:prstGeom prst="rect">
            <a:avLst/>
          </a:prstGeom>
          <a:noFill/>
          <a:ln w="9525">
            <a:noFill/>
            <a:miter lim="800000"/>
            <a:headEnd/>
            <a:tailEnd/>
          </a:ln>
        </p:spPr>
      </p:pic>
    </p:spTree>
    <p:extLst>
      <p:ext uri="{BB962C8B-B14F-4D97-AF65-F5344CB8AC3E}">
        <p14:creationId xmlns:p14="http://schemas.microsoft.com/office/powerpoint/2010/main" val="7123511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CHADD Conference, Martha </a:t>
            </a:r>
            <a:r>
              <a:rPr lang="en-US" b="1" dirty="0" err="1" smtClean="0">
                <a:solidFill>
                  <a:srgbClr val="0070C0"/>
                </a:solidFill>
              </a:rPr>
              <a:t>Denckla</a:t>
            </a:r>
            <a:r>
              <a:rPr lang="en-US" b="1" dirty="0" smtClean="0">
                <a:solidFill>
                  <a:srgbClr val="0070C0"/>
                </a:solidFill>
              </a:rPr>
              <a:t>, and Sluggish Cognitive Tempo</a:t>
            </a:r>
            <a:endParaRPr lang="en-US" b="1" dirty="0">
              <a:solidFill>
                <a:srgbClr val="0070C0"/>
              </a:solidFill>
            </a:endParaRPr>
          </a:p>
        </p:txBody>
      </p:sp>
      <p:sp>
        <p:nvSpPr>
          <p:cNvPr id="3" name="Content Placeholder 2"/>
          <p:cNvSpPr>
            <a:spLocks noGrp="1"/>
          </p:cNvSpPr>
          <p:nvPr>
            <p:ph idx="1"/>
          </p:nvPr>
        </p:nvSpPr>
        <p:spPr>
          <a:xfrm>
            <a:off x="1981200" y="1951038"/>
            <a:ext cx="8229600" cy="4525963"/>
          </a:xfrm>
        </p:spPr>
        <p:txBody>
          <a:bodyPr>
            <a:normAutofit lnSpcReduction="10000"/>
          </a:bodyPr>
          <a:lstStyle/>
          <a:p>
            <a:pPr>
              <a:buFont typeface="Wingdings" panose="05000000000000000000" pitchFamily="2" charset="2"/>
              <a:buChar char="Ø"/>
            </a:pPr>
            <a:r>
              <a:rPr lang="en-US" b="1" dirty="0"/>
              <a:t>During the question and answers portion of her keynote address I asked Dr. </a:t>
            </a:r>
            <a:r>
              <a:rPr lang="en-US" b="1" dirty="0" err="1"/>
              <a:t>Denckla</a:t>
            </a:r>
            <a:r>
              <a:rPr lang="en-US" b="1" dirty="0"/>
              <a:t> for her insights into SCT.</a:t>
            </a:r>
          </a:p>
          <a:p>
            <a:pPr>
              <a:buFont typeface="Wingdings" panose="05000000000000000000" pitchFamily="2" charset="2"/>
              <a:buChar char="Ø"/>
            </a:pPr>
            <a:r>
              <a:rPr lang="en-US" b="1" dirty="0"/>
              <a:t>She said she believes SCT exists and it is a form of extremely slow processing that is often found to be associated with AD/HD. These people have extremely slow response times. They are starting to perform electrophysiology studies of SCT because </a:t>
            </a:r>
            <a:r>
              <a:rPr lang="en-US" b="1" dirty="0" err="1"/>
              <a:t>fMRI</a:t>
            </a:r>
            <a:r>
              <a:rPr lang="en-US" b="1" dirty="0"/>
              <a:t> is too slow.</a:t>
            </a:r>
          </a:p>
          <a:p>
            <a:pPr>
              <a:buNone/>
            </a:pPr>
            <a:r>
              <a:rPr lang="en-US" sz="1800" b="1" dirty="0" err="1"/>
              <a:t>Denckla</a:t>
            </a:r>
            <a:r>
              <a:rPr lang="en-US" sz="1800" b="1" dirty="0"/>
              <a:t>, M.B. (November 10, 2012). Closing Keynote: Understanding the Neurobiological Basis of ADHD: 25 Years of Innovation in Research. Paper presented at the 24</a:t>
            </a:r>
            <a:r>
              <a:rPr lang="en-US" sz="1800" b="1" baseline="30000" dirty="0"/>
              <a:t>th</a:t>
            </a:r>
            <a:r>
              <a:rPr lang="en-US" sz="1800" b="1" dirty="0"/>
              <a:t> Annual CHADD international Conference, Burlingame, CA; November 8-10, 2012.</a:t>
            </a:r>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77</a:t>
            </a:fld>
            <a:endParaRPr lang="en-US"/>
          </a:p>
        </p:txBody>
      </p:sp>
    </p:spTree>
    <p:extLst>
      <p:ext uri="{BB962C8B-B14F-4D97-AF65-F5344CB8AC3E}">
        <p14:creationId xmlns:p14="http://schemas.microsoft.com/office/powerpoint/2010/main" val="26168011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7" y="0"/>
            <a:ext cx="11869445" cy="1325563"/>
          </a:xfrm>
        </p:spPr>
        <p:txBody>
          <a:bodyPr>
            <a:normAutofit/>
          </a:bodyPr>
          <a:lstStyle/>
          <a:p>
            <a:pPr algn="ctr"/>
            <a:r>
              <a:rPr lang="en-US" sz="4000" b="1" dirty="0" smtClean="0">
                <a:solidFill>
                  <a:schemeClr val="accent5"/>
                </a:solidFill>
                <a:latin typeface="+mn-lt"/>
              </a:rPr>
              <a:t>First Brain Imagery Study Of Sluggish Cognitive Tempo</a:t>
            </a:r>
            <a:endParaRPr lang="en-US" sz="4000" b="1" dirty="0">
              <a:solidFill>
                <a:schemeClr val="accent5"/>
              </a:solidFill>
              <a:latin typeface="+mn-lt"/>
            </a:endParaRPr>
          </a:p>
        </p:txBody>
      </p:sp>
      <p:sp>
        <p:nvSpPr>
          <p:cNvPr id="3" name="Content Placeholder 2"/>
          <p:cNvSpPr>
            <a:spLocks noGrp="1"/>
          </p:cNvSpPr>
          <p:nvPr>
            <p:ph idx="1"/>
          </p:nvPr>
        </p:nvSpPr>
        <p:spPr>
          <a:xfrm>
            <a:off x="417251" y="1065320"/>
            <a:ext cx="11505460" cy="5111643"/>
          </a:xfrm>
        </p:spPr>
        <p:txBody>
          <a:bodyPr>
            <a:normAutofit lnSpcReduction="10000"/>
          </a:bodyPr>
          <a:lstStyle/>
          <a:p>
            <a:pPr marL="0" indent="0">
              <a:buNone/>
            </a:pPr>
            <a:r>
              <a:rPr lang="en-US" b="1" dirty="0" smtClean="0"/>
              <a:t>Researchers from the University of California Davis compared 13 typically developing adolescents and compared them to 7 AD/HD and 9 inattentive AD/HD adolescents using fMRI. They found those subjects with AD/HD had a   </a:t>
            </a:r>
            <a:r>
              <a:rPr lang="en-US" b="1" dirty="0" err="1" smtClean="0"/>
              <a:t>hypoactivation</a:t>
            </a:r>
            <a:r>
              <a:rPr lang="en-US" b="1" dirty="0" smtClean="0"/>
              <a:t> of the right superior parietal lobe, and altered processing in the supplemental motor area and thalamus in those with AD/HD only. Those with higher </a:t>
            </a:r>
            <a:r>
              <a:rPr lang="en-US" b="1" smtClean="0"/>
              <a:t>levels of Sluggish </a:t>
            </a:r>
            <a:r>
              <a:rPr lang="en-US" b="1" dirty="0" smtClean="0"/>
              <a:t>Cognitive Tempo were found to have </a:t>
            </a:r>
            <a:r>
              <a:rPr lang="en-US" b="1" dirty="0" err="1" smtClean="0"/>
              <a:t>hypoactivity</a:t>
            </a:r>
            <a:r>
              <a:rPr lang="en-US" b="1" dirty="0" smtClean="0"/>
              <a:t> left superior parietal lobe. The authors believed this difference may be connected to impaired reorienting, or attention shifting in those with Sluggish Cognitive Tempo. Those with Inattentive AD/HD had differences in their supplemental motor area and thalamus which may cause deficits in preparing to respond to stimuli. The scientists said these results demonstrated the difference between AD/HD and Sluggish Cognitive Tempo.</a:t>
            </a:r>
          </a:p>
          <a:p>
            <a:pPr marL="0" indent="0">
              <a:buNone/>
            </a:pPr>
            <a:r>
              <a:rPr lang="en-US" sz="1800" b="1" dirty="0" err="1" smtClean="0"/>
              <a:t>Fassbender</a:t>
            </a:r>
            <a:r>
              <a:rPr lang="en-US" sz="1800" b="1" dirty="0" smtClean="0"/>
              <a:t>, C. et al. (May 1, 2015). Differentiating SCT and inattentive symptoms in ADHD using fMRI measures of 	cognitive control. </a:t>
            </a:r>
            <a:r>
              <a:rPr lang="en-US" sz="1800" b="1" u="sng" dirty="0" err="1" smtClean="0"/>
              <a:t>NeuroImage</a:t>
            </a:r>
            <a:r>
              <a:rPr lang="en-US" sz="1800" b="1" u="sng" dirty="0" smtClean="0"/>
              <a:t>: Clinical</a:t>
            </a:r>
            <a:r>
              <a:rPr lang="en-US" sz="1800" b="1" dirty="0" smtClean="0"/>
              <a:t>. DOI: </a:t>
            </a:r>
            <a:r>
              <a:rPr lang="en-US" sz="1800" b="1" dirty="0" smtClean="0">
                <a:hlinkClick r:id="rId2"/>
              </a:rPr>
              <a:t>10.1016/j.nicl.2015.05.007</a:t>
            </a:r>
            <a:r>
              <a:rPr lang="en-US" sz="1800" b="1" dirty="0" smtClean="0"/>
              <a:t>.</a:t>
            </a:r>
          </a:p>
          <a:p>
            <a:pPr marL="0" indent="0">
              <a:buNone/>
            </a:pPr>
            <a:endParaRPr lang="en-US" sz="1800"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www.drkevintbalek.com</a:t>
            </a:r>
            <a:endParaRPr lang="en-US"/>
          </a:p>
        </p:txBody>
      </p:sp>
      <p:sp>
        <p:nvSpPr>
          <p:cNvPr id="6" name="Slide Number Placeholder 5"/>
          <p:cNvSpPr>
            <a:spLocks noGrp="1"/>
          </p:cNvSpPr>
          <p:nvPr>
            <p:ph type="sldNum" sz="quarter" idx="12"/>
          </p:nvPr>
        </p:nvSpPr>
        <p:spPr/>
        <p:txBody>
          <a:bodyPr/>
          <a:lstStyle/>
          <a:p>
            <a:fld id="{3EE6FC82-AB2D-4515-88BA-612F3A96CF32}" type="slidenum">
              <a:rPr lang="en-US" smtClean="0"/>
              <a:t>78</a:t>
            </a:fld>
            <a:endParaRPr lang="en-US"/>
          </a:p>
        </p:txBody>
      </p:sp>
    </p:spTree>
    <p:extLst>
      <p:ext uri="{BB962C8B-B14F-4D97-AF65-F5344CB8AC3E}">
        <p14:creationId xmlns:p14="http://schemas.microsoft.com/office/powerpoint/2010/main" val="10983518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itle 3"/>
          <p:cNvSpPr>
            <a:spLocks noGrp="1"/>
          </p:cNvSpPr>
          <p:nvPr>
            <p:ph type="title"/>
          </p:nvPr>
        </p:nvSpPr>
        <p:spPr/>
        <p:txBody>
          <a:bodyPr/>
          <a:lstStyle/>
          <a:p>
            <a:pPr algn="ctr"/>
            <a:r>
              <a:rPr lang="en-US" b="1" dirty="0" smtClean="0"/>
              <a:t>Other Possible Causes</a:t>
            </a:r>
            <a:endParaRPr lang="en-US" b="1" dirty="0"/>
          </a:p>
        </p:txBody>
      </p:sp>
    </p:spTree>
    <p:extLst>
      <p:ext uri="{BB962C8B-B14F-4D97-AF65-F5344CB8AC3E}">
        <p14:creationId xmlns:p14="http://schemas.microsoft.com/office/powerpoint/2010/main" val="2213217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Inattentive AD/HD? </a:t>
            </a:r>
            <a:endParaRPr lang="en-US" b="1" dirty="0">
              <a:solidFill>
                <a:srgbClr val="FF0000"/>
              </a:solidFill>
            </a:endParaRPr>
          </a:p>
        </p:txBody>
      </p:sp>
      <p:sp>
        <p:nvSpPr>
          <p:cNvPr id="3" name="Content Placeholder 2"/>
          <p:cNvSpPr>
            <a:spLocks noGrp="1"/>
          </p:cNvSpPr>
          <p:nvPr>
            <p:ph idx="1"/>
          </p:nvPr>
        </p:nvSpPr>
        <p:spPr>
          <a:xfrm>
            <a:off x="618835" y="1295401"/>
            <a:ext cx="10982037" cy="5211763"/>
          </a:xfrm>
        </p:spPr>
        <p:txBody>
          <a:bodyPr>
            <a:normAutofit fontScale="92500"/>
          </a:bodyPr>
          <a:lstStyle/>
          <a:p>
            <a:pPr>
              <a:buNone/>
            </a:pPr>
            <a:r>
              <a:rPr lang="en-US" dirty="0" smtClean="0"/>
              <a:t>	</a:t>
            </a:r>
            <a:r>
              <a:rPr lang="en-US" sz="3800" b="1" dirty="0"/>
              <a:t>What about Attention-Deficit/Hyperactivity Disorder, Inattentive Type? It is a separate and distinct disorder behaviorally, </a:t>
            </a:r>
            <a:r>
              <a:rPr lang="en-US" sz="3800" b="1" dirty="0" err="1"/>
              <a:t>neurobiologically</a:t>
            </a:r>
            <a:r>
              <a:rPr lang="en-US" sz="3800" b="1" dirty="0"/>
              <a:t> and genetically from AD/HD. It will not be included in the DSM-5. In research it may be referred to as AD/HD, Inattentive (Restrictive) Presentation, Sluggish Cognitive Tempo, and/or Crichton Syndrome.</a:t>
            </a:r>
          </a:p>
          <a:p>
            <a:pPr>
              <a:buNone/>
            </a:pPr>
            <a:r>
              <a:rPr lang="en-US" sz="2300" b="1" dirty="0"/>
              <a:t>Barkley, R. A. (November 9, 2012). The Other Attention Disorder: Sluggish Cognitive Tempo (ADD/SCT) Vs. ADHD– Impairment, and Management. Paper presented at the 24</a:t>
            </a:r>
            <a:r>
              <a:rPr lang="en-US" sz="2300" b="1" baseline="30000" dirty="0"/>
              <a:t>th</a:t>
            </a:r>
            <a:r>
              <a:rPr lang="en-US" sz="2300" b="1" dirty="0"/>
              <a:t> Annual CHADD International Conference on ADHD, Burlingame, CA, November 8 – 10, 2012.  </a:t>
            </a:r>
          </a:p>
          <a:p>
            <a:pPr>
              <a:buNone/>
            </a:pPr>
            <a:r>
              <a:rPr lang="en-US" dirty="0" smtClean="0"/>
              <a:t> </a:t>
            </a:r>
            <a:endParaRPr lang="en-US"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Slide Number Placeholder 4"/>
          <p:cNvSpPr>
            <a:spLocks noGrp="1"/>
          </p:cNvSpPr>
          <p:nvPr>
            <p:ph type="sldNum" sz="quarter" idx="12"/>
          </p:nvPr>
        </p:nvSpPr>
        <p:spPr/>
        <p:txBody>
          <a:bodyPr/>
          <a:lstStyle/>
          <a:p>
            <a:fld id="{3A9B4FAB-FFF3-4B42-924A-25CA55BD582A}"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Cross Country Education</a:t>
            </a:r>
            <a:endParaRPr lang="en-US"/>
          </a:p>
        </p:txBody>
      </p:sp>
    </p:spTree>
    <p:extLst>
      <p:ext uri="{BB962C8B-B14F-4D97-AF65-F5344CB8AC3E}">
        <p14:creationId xmlns:p14="http://schemas.microsoft.com/office/powerpoint/2010/main" val="42904278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Low Birth Weight and Sluggish Cognitive Tempo</a:t>
            </a:r>
            <a:endParaRPr lang="en-US" b="1" dirty="0">
              <a:solidFill>
                <a:schemeClr val="tx2"/>
              </a:solidFill>
            </a:endParaRPr>
          </a:p>
        </p:txBody>
      </p:sp>
      <p:sp>
        <p:nvSpPr>
          <p:cNvPr id="3" name="Content Placeholder 2"/>
          <p:cNvSpPr>
            <a:spLocks noGrp="1"/>
          </p:cNvSpPr>
          <p:nvPr>
            <p:ph idx="1"/>
          </p:nvPr>
        </p:nvSpPr>
        <p:spPr/>
        <p:txBody>
          <a:bodyPr/>
          <a:lstStyle/>
          <a:p>
            <a:pPr marL="0" indent="0">
              <a:buNone/>
            </a:pPr>
            <a:r>
              <a:rPr lang="en-US" b="1" dirty="0" smtClean="0"/>
              <a:t>American researchers found that a subgroup of low birth weight children who were evaluated at ages 6, 9, and 16 met criteria for persistent sluggish cognitive tempo and had more difficulty with psychiatric comorbidity, motor coordination problems and social interaction difficulties than those with combined presentation AD/HD.</a:t>
            </a:r>
          </a:p>
          <a:p>
            <a:pPr marL="0" indent="0">
              <a:buNone/>
            </a:pPr>
            <a:r>
              <a:rPr lang="en-US" sz="1800" b="1" dirty="0" smtClean="0"/>
              <a:t>Krasner, A.J. et al. (December 23, 2015). ADHD Symptoms in a Non-Referred Low Birthweight/Preterm 	Cohort: Longitudinal Profiles, Outcomes, and Associated Features. </a:t>
            </a:r>
            <a:r>
              <a:rPr lang="en-US" sz="1800" b="1" u="sng" dirty="0" smtClean="0"/>
              <a:t>Journal of Attention Disorders</a:t>
            </a:r>
            <a:r>
              <a:rPr lang="en-US" sz="1800" b="1" dirty="0" smtClean="0"/>
              <a:t>. 	DOI: 10.1177/1087054715617532.</a:t>
            </a:r>
          </a:p>
          <a:p>
            <a:pPr marL="0" indent="0">
              <a:buNone/>
            </a:pPr>
            <a:endParaRPr lang="en-US" dirty="0"/>
          </a:p>
        </p:txBody>
      </p:sp>
    </p:spTree>
    <p:extLst>
      <p:ext uri="{BB962C8B-B14F-4D97-AF65-F5344CB8AC3E}">
        <p14:creationId xmlns:p14="http://schemas.microsoft.com/office/powerpoint/2010/main" val="13380475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b="1" dirty="0" smtClean="0">
                <a:solidFill>
                  <a:srgbClr val="0070C0"/>
                </a:solidFill>
              </a:rPr>
              <a:t>Causes of SCT(Continued)</a:t>
            </a:r>
            <a:endParaRPr lang="en-US" dirty="0"/>
          </a:p>
        </p:txBody>
      </p:sp>
      <p:sp>
        <p:nvSpPr>
          <p:cNvPr id="3" name="Content Placeholder 2"/>
          <p:cNvSpPr>
            <a:spLocks noGrp="1"/>
          </p:cNvSpPr>
          <p:nvPr>
            <p:ph idx="1"/>
          </p:nvPr>
        </p:nvSpPr>
        <p:spPr>
          <a:xfrm>
            <a:off x="1981200" y="990601"/>
            <a:ext cx="8229600" cy="5135563"/>
          </a:xfrm>
        </p:spPr>
        <p:txBody>
          <a:bodyPr>
            <a:normAutofit/>
          </a:bodyPr>
          <a:lstStyle/>
          <a:p>
            <a:r>
              <a:rPr lang="en-US" b="1" dirty="0" smtClean="0"/>
              <a:t>In some SCT may be related to Fetal Alcohol Effects/Syndrome</a:t>
            </a:r>
          </a:p>
          <a:p>
            <a:pPr lvl="1">
              <a:buNone/>
            </a:pPr>
            <a:r>
              <a:rPr lang="en-US" b="1" dirty="0"/>
              <a:t>	“Alcohol-exposed children exhibited elevated SCT scores. Elevations were related to increased parent ratings of internalizing and externalizing behaviors and attention. These findings are observed in alcohol-exposed children regardless of ADHD symptoms and specific SCT items proved useful in distinguishing exposed children, suggesting clinical utility for this measure in further defining the neurobehavioral profile related to prenatal alcohol exposure.” </a:t>
            </a:r>
          </a:p>
          <a:p>
            <a:pPr lvl="1">
              <a:buNone/>
            </a:pPr>
            <a:r>
              <a:rPr lang="en-US" sz="1700" b="1" dirty="0"/>
              <a:t>Graham, D.M., Crocker, N., </a:t>
            </a:r>
            <a:r>
              <a:rPr lang="en-US" sz="1700" b="1" dirty="0" err="1"/>
              <a:t>Deweese</a:t>
            </a:r>
            <a:r>
              <a:rPr lang="en-US" sz="1700" b="1" dirty="0"/>
              <a:t>, B.N., </a:t>
            </a:r>
            <a:r>
              <a:rPr lang="en-US" sz="1700" b="1" dirty="0" err="1"/>
              <a:t>Roesch</a:t>
            </a:r>
            <a:r>
              <a:rPr lang="en-US" sz="1700" b="1" dirty="0"/>
              <a:t>, S.C., Coles, C.D., </a:t>
            </a:r>
            <a:r>
              <a:rPr lang="en-US" sz="1700" b="1" dirty="0" err="1"/>
              <a:t>Kable</a:t>
            </a:r>
            <a:r>
              <a:rPr lang="en-US" sz="1700" b="1" dirty="0"/>
              <a:t>, J.A., May, P.A., </a:t>
            </a:r>
            <a:r>
              <a:rPr lang="en-US" sz="1700" b="1" dirty="0" err="1"/>
              <a:t>Kalberg</a:t>
            </a:r>
            <a:r>
              <a:rPr lang="en-US" sz="1700" b="1" dirty="0"/>
              <a:t>, W.O., Sowell, E.R., Jones, K.L., Riley, E.P.  and Mattson, S.N. (July 20, 2011). Prenatal Alcohol Exposure, Attention-Deficit/Hyperactivity Disorder and Sluggish Cognitive Tempo. </a:t>
            </a:r>
            <a:r>
              <a:rPr lang="en-US" sz="1700" b="1" u="sng" dirty="0"/>
              <a:t>Alcoholism, Clinical and Experimental Research</a:t>
            </a:r>
            <a:r>
              <a:rPr lang="en-US" sz="1700" b="1" dirty="0"/>
              <a:t>. </a:t>
            </a:r>
            <a:r>
              <a:rPr lang="en-US" sz="1700" b="1" dirty="0" err="1"/>
              <a:t>doi</a:t>
            </a:r>
            <a:r>
              <a:rPr lang="en-US" sz="1700" b="1" dirty="0"/>
              <a:t>: 10.1111/j.1530-0277.2012.01886.x. </a:t>
            </a:r>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81</a:t>
            </a:fld>
            <a:endParaRPr lang="en-US"/>
          </a:p>
        </p:txBody>
      </p:sp>
    </p:spTree>
    <p:extLst>
      <p:ext uri="{BB962C8B-B14F-4D97-AF65-F5344CB8AC3E}">
        <p14:creationId xmlns:p14="http://schemas.microsoft.com/office/powerpoint/2010/main" val="19684987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solidFill>
              </a:rPr>
              <a:t>SCT</a:t>
            </a:r>
            <a:endParaRPr lang="en-US" b="1" dirty="0">
              <a:solidFill>
                <a:schemeClr val="accent5"/>
              </a:solidFill>
            </a:endParaRPr>
          </a:p>
        </p:txBody>
      </p:sp>
      <p:sp>
        <p:nvSpPr>
          <p:cNvPr id="3" name="Content Placeholder 2"/>
          <p:cNvSpPr>
            <a:spLocks noGrp="1"/>
          </p:cNvSpPr>
          <p:nvPr>
            <p:ph idx="1"/>
          </p:nvPr>
        </p:nvSpPr>
        <p:spPr/>
        <p:txBody>
          <a:bodyPr>
            <a:normAutofit/>
          </a:bodyPr>
          <a:lstStyle/>
          <a:p>
            <a:pPr marL="0" indent="0">
              <a:buNone/>
            </a:pPr>
            <a:r>
              <a:rPr lang="en-US" b="1" dirty="0" smtClean="0"/>
              <a:t>Spanish researchers found higher levels of sluggish cognitive tempo (SCT) than expected in </a:t>
            </a:r>
            <a:r>
              <a:rPr lang="en-US" b="1" dirty="0"/>
              <a:t>c</a:t>
            </a:r>
            <a:r>
              <a:rPr lang="en-US" b="1" dirty="0" smtClean="0"/>
              <a:t>hildren of lower socioeconomic status, where their mother’s smoked during pregnancy, and they were exposed to second hand smoke. Boys had more symptoms of SCT than girls. Having dyslexia and/or having inattention symptoms also put them more at risk of SCT.</a:t>
            </a:r>
          </a:p>
          <a:p>
            <a:pPr marL="0" indent="0">
              <a:buNone/>
            </a:pPr>
            <a:r>
              <a:rPr lang="en-US" sz="1800" b="1" dirty="0" err="1" smtClean="0"/>
              <a:t>Camprodon-Rosanas</a:t>
            </a:r>
            <a:r>
              <a:rPr lang="en-US" sz="1800" b="1" dirty="0" smtClean="0"/>
              <a:t>, E. et al. June 5, 2016). </a:t>
            </a:r>
            <a:r>
              <a:rPr lang="en-US" sz="1800" b="1" dirty="0"/>
              <a:t>Sluggish Cognitive </a:t>
            </a:r>
            <a:r>
              <a:rPr lang="en-US" sz="1800" b="1" dirty="0" smtClean="0"/>
              <a:t>Tempo Sociodemographic</a:t>
            </a:r>
            <a:r>
              <a:rPr lang="en-US" sz="1800" b="1" dirty="0"/>
              <a:t>, Behavioral, and </a:t>
            </a:r>
            <a:r>
              <a:rPr lang="en-US" sz="1800" b="1" dirty="0" smtClean="0"/>
              <a:t>	Clinical </a:t>
            </a:r>
            <a:r>
              <a:rPr lang="en-US" sz="1800" b="1" dirty="0"/>
              <a:t>Characteristics in a Population of Catalan School </a:t>
            </a:r>
            <a:r>
              <a:rPr lang="en-US" sz="1800" b="1" dirty="0" smtClean="0"/>
              <a:t>Children. </a:t>
            </a:r>
            <a:r>
              <a:rPr lang="en-US" sz="1800" b="1" u="sng" dirty="0" smtClean="0"/>
              <a:t>Journal of Attention Disorders</a:t>
            </a:r>
            <a:r>
              <a:rPr lang="en-US" sz="1800" b="1" dirty="0" smtClean="0"/>
              <a:t>. 	DOI: 10.1177/1087054716652477.</a:t>
            </a:r>
            <a:endParaRPr lang="en-US" sz="1800" b="1" dirty="0"/>
          </a:p>
        </p:txBody>
      </p:sp>
      <p:sp>
        <p:nvSpPr>
          <p:cNvPr id="4" name="Date Placeholder 3"/>
          <p:cNvSpPr>
            <a:spLocks noGrp="1"/>
          </p:cNvSpPr>
          <p:nvPr>
            <p:ph type="dt" sz="half" idx="10"/>
          </p:nvPr>
        </p:nvSpPr>
        <p:spPr/>
        <p:txBody>
          <a:bodyPr/>
          <a:lstStyle/>
          <a:p>
            <a:r>
              <a:rPr lang="en-US" smtClean="0"/>
              <a:t>Kevin T. Blake, Ph.D., P.L.C.                                          </a:t>
            </a:r>
            <a:endParaRPr lang="en-US"/>
          </a:p>
        </p:txBody>
      </p:sp>
      <p:sp>
        <p:nvSpPr>
          <p:cNvPr id="5" name="Footer Placeholder 4"/>
          <p:cNvSpPr>
            <a:spLocks noGrp="1"/>
          </p:cNvSpPr>
          <p:nvPr>
            <p:ph type="ftr" sz="quarter" idx="11"/>
          </p:nvPr>
        </p:nvSpPr>
        <p:spPr/>
        <p:txBody>
          <a:bodyPr/>
          <a:lstStyle/>
          <a:p>
            <a:r>
              <a:rPr lang="en-US" smtClean="0"/>
              <a:t>All Rights Reserved</a:t>
            </a:r>
            <a:endParaRPr lang="en-US"/>
          </a:p>
        </p:txBody>
      </p:sp>
      <p:sp>
        <p:nvSpPr>
          <p:cNvPr id="6" name="Slide Number Placeholder 5"/>
          <p:cNvSpPr>
            <a:spLocks noGrp="1"/>
          </p:cNvSpPr>
          <p:nvPr>
            <p:ph type="sldNum" sz="quarter" idx="12"/>
          </p:nvPr>
        </p:nvSpPr>
        <p:spPr/>
        <p:txBody>
          <a:bodyPr/>
          <a:lstStyle/>
          <a:p>
            <a:fld id="{827BFBF3-B101-42DE-A2EF-D9887CAF7C84}" type="slidenum">
              <a:rPr lang="en-US" smtClean="0"/>
              <a:t>82</a:t>
            </a:fld>
            <a:endParaRPr lang="en-US"/>
          </a:p>
        </p:txBody>
      </p:sp>
    </p:spTree>
    <p:extLst>
      <p:ext uri="{BB962C8B-B14F-4D97-AF65-F5344CB8AC3E}">
        <p14:creationId xmlns:p14="http://schemas.microsoft.com/office/powerpoint/2010/main" val="7079184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Causes of SCT(Continued)</a:t>
            </a:r>
            <a:endParaRPr lang="en-US" dirty="0"/>
          </a:p>
        </p:txBody>
      </p:sp>
      <p:sp>
        <p:nvSpPr>
          <p:cNvPr id="3" name="Content Placeholder 2"/>
          <p:cNvSpPr>
            <a:spLocks noGrp="1"/>
          </p:cNvSpPr>
          <p:nvPr>
            <p:ph idx="1"/>
          </p:nvPr>
        </p:nvSpPr>
        <p:spPr>
          <a:xfrm>
            <a:off x="1981200" y="1874838"/>
            <a:ext cx="8229600" cy="4525963"/>
          </a:xfrm>
        </p:spPr>
        <p:txBody>
          <a:bodyPr>
            <a:normAutofit/>
          </a:bodyPr>
          <a:lstStyle/>
          <a:p>
            <a:pPr>
              <a:buFont typeface="Wingdings" panose="05000000000000000000" pitchFamily="2" charset="2"/>
              <a:buChar char="Ø"/>
            </a:pPr>
            <a:r>
              <a:rPr lang="en-US" b="1" dirty="0" smtClean="0"/>
              <a:t>SCT may be a form of </a:t>
            </a:r>
            <a:r>
              <a:rPr lang="en-US" b="1" dirty="0" err="1" smtClean="0"/>
              <a:t>hypoarousal</a:t>
            </a:r>
            <a:r>
              <a:rPr lang="en-US" b="1" dirty="0" smtClean="0"/>
              <a:t> almost like narcolepsy.</a:t>
            </a:r>
          </a:p>
          <a:p>
            <a:pPr>
              <a:buFont typeface="Wingdings" panose="05000000000000000000" pitchFamily="2" charset="2"/>
              <a:buChar char="Ø"/>
            </a:pPr>
            <a:r>
              <a:rPr lang="en-US" b="1" dirty="0" smtClean="0"/>
              <a:t>It may be a dysfunction of the orientation-action attention network at the back of the brain. </a:t>
            </a:r>
          </a:p>
          <a:p>
            <a:pPr>
              <a:buFont typeface="Wingdings" panose="05000000000000000000" pitchFamily="2" charset="2"/>
              <a:buChar char="Ø"/>
            </a:pPr>
            <a:r>
              <a:rPr lang="en-US" b="1" dirty="0" smtClean="0"/>
              <a:t>It may be related to an anxiety disorder. Anxiety Disorders are highly </a:t>
            </a:r>
            <a:r>
              <a:rPr lang="en-US" b="1" dirty="0" err="1" smtClean="0"/>
              <a:t>comorbid</a:t>
            </a:r>
            <a:r>
              <a:rPr lang="en-US" b="1" dirty="0" smtClean="0"/>
              <a:t> with SCT.  </a:t>
            </a:r>
          </a:p>
          <a:p>
            <a:pPr>
              <a:buNone/>
            </a:pPr>
            <a:endParaRPr lang="en-US" b="1" dirty="0" smtClean="0"/>
          </a:p>
          <a:p>
            <a:pPr marL="342900" lvl="1" indent="-342900">
              <a:buNone/>
            </a:pPr>
            <a:r>
              <a:rPr lang="en-US" sz="1800" b="1" dirty="0"/>
              <a:t>Barkley, R. A. (November 9, 2012). </a:t>
            </a:r>
            <a:r>
              <a:rPr lang="en-US" sz="1800" b="1" u="sng" dirty="0"/>
              <a:t>The Other Attention Disorder: Sluggish Cognitive Tempo (ADD/SCT) Vs. ADHD– Impairment and Management</a:t>
            </a:r>
            <a:r>
              <a:rPr lang="en-US" sz="1800" b="1" dirty="0"/>
              <a:t>. Paper presented at the 24</a:t>
            </a:r>
            <a:r>
              <a:rPr lang="en-US" sz="1800" b="1" baseline="30000" dirty="0"/>
              <a:t>th</a:t>
            </a:r>
            <a:r>
              <a:rPr lang="en-US" sz="1800" b="1" dirty="0"/>
              <a:t> Annual CHADD International Conference on ADHD, Burlingame, CA, November 8 – 10, 2012.  </a:t>
            </a:r>
          </a:p>
          <a:p>
            <a:pPr>
              <a:buNone/>
            </a:pPr>
            <a:endParaRPr lang="en-US" sz="1800"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83</a:t>
            </a:fld>
            <a:endParaRPr lang="en-US"/>
          </a:p>
        </p:txBody>
      </p:sp>
    </p:spTree>
    <p:extLst>
      <p:ext uri="{BB962C8B-B14F-4D97-AF65-F5344CB8AC3E}">
        <p14:creationId xmlns:p14="http://schemas.microsoft.com/office/powerpoint/2010/main" val="17993332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Sleepiness, SCT, &amp; ADHD</a:t>
            </a:r>
            <a:endParaRPr lang="en-US" b="1" dirty="0">
              <a:solidFill>
                <a:schemeClr val="tx2"/>
              </a:solidFill>
            </a:endParaRPr>
          </a:p>
        </p:txBody>
      </p:sp>
      <p:sp>
        <p:nvSpPr>
          <p:cNvPr id="3" name="Content Placeholder 2"/>
          <p:cNvSpPr>
            <a:spLocks noGrp="1"/>
          </p:cNvSpPr>
          <p:nvPr>
            <p:ph idx="1"/>
          </p:nvPr>
        </p:nvSpPr>
        <p:spPr/>
        <p:txBody>
          <a:bodyPr/>
          <a:lstStyle/>
          <a:p>
            <a:pPr marL="0" indent="0">
              <a:buNone/>
            </a:pPr>
            <a:r>
              <a:rPr lang="en-US" b="1" dirty="0" smtClean="0"/>
              <a:t>Recently researchers discovered that sluggish cognitive tempo (SCT) and sleepiness have significant overlap with AD/HD, but are distinct conditions unto themselves. They also found that students with AD/HD and Comorbid SCT and sleepiness were significantly more impaired than students with just AD/HD.</a:t>
            </a:r>
          </a:p>
          <a:p>
            <a:pPr marL="0" indent="0">
              <a:buNone/>
            </a:pPr>
            <a:endParaRPr lang="en-US" b="1" dirty="0"/>
          </a:p>
          <a:p>
            <a:pPr marL="0" indent="0">
              <a:buNone/>
            </a:pPr>
            <a:r>
              <a:rPr lang="en-US" sz="1800" b="1" dirty="0" err="1" smtClean="0"/>
              <a:t>Langberg</a:t>
            </a:r>
            <a:r>
              <a:rPr lang="en-US" sz="1800" b="1" dirty="0" smtClean="0"/>
              <a:t>, J.M., et al. </a:t>
            </a:r>
            <a:r>
              <a:rPr lang="en-US" sz="1800" b="1" dirty="0"/>
              <a:t>(June, 2014). Are sluggish cognitive tempo and daytime sleepiness distinct constructs</a:t>
            </a:r>
            <a:r>
              <a:rPr lang="en-US" sz="1800" b="1" dirty="0" smtClean="0"/>
              <a:t>? 	</a:t>
            </a:r>
            <a:r>
              <a:rPr lang="en-US" sz="1800" b="1" u="sng" dirty="0" smtClean="0"/>
              <a:t>Psychological Assessment</a:t>
            </a:r>
            <a:r>
              <a:rPr lang="en-US" sz="1800" b="1" dirty="0" smtClean="0"/>
              <a:t>, </a:t>
            </a:r>
            <a:r>
              <a:rPr lang="en-US" sz="1800" b="1" u="sng" dirty="0" smtClean="0"/>
              <a:t>26</a:t>
            </a:r>
            <a:r>
              <a:rPr lang="en-US" sz="1800" b="1" dirty="0" smtClean="0"/>
              <a:t>(2), 586-597.</a:t>
            </a:r>
            <a:endParaRPr lang="en-US" sz="1800" b="1" u="sng" dirty="0"/>
          </a:p>
        </p:txBody>
      </p:sp>
    </p:spTree>
    <p:extLst>
      <p:ext uri="{BB962C8B-B14F-4D97-AF65-F5344CB8AC3E}">
        <p14:creationId xmlns:p14="http://schemas.microsoft.com/office/powerpoint/2010/main" val="12412816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Sleep and Sluggish Cognitive Tempo</a:t>
            </a:r>
            <a:endParaRPr lang="en-US" b="1" dirty="0">
              <a:solidFill>
                <a:schemeClr val="tx2"/>
              </a:solidFill>
            </a:endParaRPr>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US researchers found that 17% of children with sluggish cognitive tempo have diminishes sleep and many need to catch up on their sleep on weekends. This may cause sleepiness and anxiety in such children.</a:t>
            </a:r>
          </a:p>
          <a:p>
            <a:pPr marL="0" indent="0">
              <a:buNone/>
            </a:pPr>
            <a:r>
              <a:rPr lang="en-US" sz="1800" b="1" dirty="0" smtClean="0"/>
              <a:t>Becker, S., et al. (May 29, 2015). </a:t>
            </a:r>
            <a:r>
              <a:rPr lang="en-US" sz="1800" b="1" u="sng" dirty="0" smtClean="0"/>
              <a:t>Sleep functioning in children with ADHD predominantly inattentive type and </a:t>
            </a:r>
            <a:r>
              <a:rPr lang="en-US" sz="1800" b="1" dirty="0" smtClean="0"/>
              <a:t>	</a:t>
            </a:r>
            <a:r>
              <a:rPr lang="en-US" sz="1800" b="1" u="sng" dirty="0" smtClean="0"/>
              <a:t>associations with internalizing, oppositional, and sluggish cognitive tempo symptoms</a:t>
            </a:r>
            <a:r>
              <a:rPr lang="en-US" sz="1800" b="1" dirty="0" smtClean="0"/>
              <a:t>. Poster 	presented at the 5</a:t>
            </a:r>
            <a:r>
              <a:rPr lang="en-US" sz="1800" b="1" baseline="30000" dirty="0" smtClean="0"/>
              <a:t>th</a:t>
            </a:r>
            <a:r>
              <a:rPr lang="en-US" sz="1800" b="1" dirty="0" smtClean="0"/>
              <a:t> Annual World Congress on AD/HD, Glasgow, Scotland, May 28-31. </a:t>
            </a:r>
          </a:p>
          <a:p>
            <a:pPr marL="0" indent="0">
              <a:buNone/>
            </a:pPr>
            <a:r>
              <a:rPr lang="en-US" sz="1800" b="1" dirty="0" smtClean="0"/>
              <a:t> </a:t>
            </a:r>
            <a:endParaRPr lang="en-US" sz="1800" dirty="0"/>
          </a:p>
        </p:txBody>
      </p:sp>
    </p:spTree>
    <p:extLst>
      <p:ext uri="{BB962C8B-B14F-4D97-AF65-F5344CB8AC3E}">
        <p14:creationId xmlns:p14="http://schemas.microsoft.com/office/powerpoint/2010/main" val="14838263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SCT and Anxiety</a:t>
            </a:r>
            <a:endParaRPr lang="en-US" b="1" dirty="0">
              <a:solidFill>
                <a:srgbClr val="002060"/>
              </a:solidFill>
            </a:endParaRPr>
          </a:p>
        </p:txBody>
      </p:sp>
      <p:sp>
        <p:nvSpPr>
          <p:cNvPr id="3" name="Content Placeholder 2"/>
          <p:cNvSpPr>
            <a:spLocks noGrp="1"/>
          </p:cNvSpPr>
          <p:nvPr>
            <p:ph idx="1"/>
          </p:nvPr>
        </p:nvSpPr>
        <p:spPr/>
        <p:txBody>
          <a:bodyPr/>
          <a:lstStyle/>
          <a:p>
            <a:pPr>
              <a:buNone/>
            </a:pPr>
            <a:r>
              <a:rPr lang="en-US" dirty="0" smtClean="0"/>
              <a:t>	</a:t>
            </a:r>
            <a:r>
              <a:rPr lang="en-US" b="1" dirty="0" err="1" smtClean="0"/>
              <a:t>Tzelepis</a:t>
            </a:r>
            <a:r>
              <a:rPr lang="en-US" b="1" dirty="0" smtClean="0"/>
              <a:t> (</a:t>
            </a:r>
            <a:r>
              <a:rPr lang="en-US" b="1" dirty="0" err="1" smtClean="0"/>
              <a:t>Tzelepis</a:t>
            </a:r>
            <a:r>
              <a:rPr lang="en-US" b="1" dirty="0" smtClean="0"/>
              <a:t> and </a:t>
            </a:r>
            <a:r>
              <a:rPr lang="en-US" b="1" dirty="0" err="1" smtClean="0"/>
              <a:t>Maypou</a:t>
            </a:r>
            <a:r>
              <a:rPr lang="en-US" b="1" dirty="0" smtClean="0"/>
              <a:t>, 1997) stated that Inattentive AD/HD may in reality be an anxiety disorder. She observed there was an extraordinarily high rate of anxiety disorders among those with Inattentive AD/HD.</a:t>
            </a:r>
          </a:p>
          <a:p>
            <a:pPr>
              <a:buNone/>
            </a:pPr>
            <a:endParaRPr lang="en-US" b="1" dirty="0" smtClean="0"/>
          </a:p>
          <a:p>
            <a:pPr>
              <a:buNone/>
            </a:pPr>
            <a:r>
              <a:rPr lang="en-US" sz="1800" b="1" dirty="0" err="1"/>
              <a:t>Tzelepis</a:t>
            </a:r>
            <a:r>
              <a:rPr lang="en-US" sz="1800" b="1" dirty="0"/>
              <a:t>, A., and </a:t>
            </a:r>
            <a:r>
              <a:rPr lang="en-US" sz="1800" b="1" dirty="0" err="1"/>
              <a:t>Mapou</a:t>
            </a:r>
            <a:r>
              <a:rPr lang="en-US" sz="1800" b="1" dirty="0"/>
              <a:t>, R. (May, 1997). </a:t>
            </a:r>
            <a:r>
              <a:rPr lang="en-US" sz="1800" b="1" u="sng" dirty="0"/>
              <a:t>Assessment</a:t>
            </a:r>
            <a:r>
              <a:rPr lang="en-US" sz="1800" b="1" dirty="0"/>
              <a:t>. Paper presented at the Pre-Conference Professional ADD Institute of the 3</a:t>
            </a:r>
            <a:r>
              <a:rPr lang="en-US" sz="1800" b="1" baseline="30000" dirty="0"/>
              <a:t>rd</a:t>
            </a:r>
            <a:r>
              <a:rPr lang="en-US" sz="1800" b="1" dirty="0"/>
              <a:t> Annual National ADDA Adult ADD Conference, St. Louis, MO.</a:t>
            </a:r>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Slide Number Placeholder 4"/>
          <p:cNvSpPr>
            <a:spLocks noGrp="1"/>
          </p:cNvSpPr>
          <p:nvPr>
            <p:ph type="sldNum" sz="quarter" idx="12"/>
          </p:nvPr>
        </p:nvSpPr>
        <p:spPr/>
        <p:txBody>
          <a:bodyPr/>
          <a:lstStyle/>
          <a:p>
            <a:fld id="{D26C0EA4-96A1-4E9C-B90F-B681DB50F428}" type="slidenum">
              <a:rPr lang="en-US" smtClean="0"/>
              <a:pPr/>
              <a:t>86</a:t>
            </a:fld>
            <a:endParaRPr lang="en-US"/>
          </a:p>
        </p:txBody>
      </p:sp>
      <p:sp>
        <p:nvSpPr>
          <p:cNvPr id="6" name="Footer Placeholder 5"/>
          <p:cNvSpPr>
            <a:spLocks noGrp="1"/>
          </p:cNvSpPr>
          <p:nvPr>
            <p:ph type="ftr" sz="quarter" idx="11"/>
          </p:nvPr>
        </p:nvSpPr>
        <p:spPr/>
        <p:txBody>
          <a:bodyPr/>
          <a:lstStyle/>
          <a:p>
            <a:r>
              <a:rPr lang="en-US" smtClean="0"/>
              <a:t>www.drkevintblake.com</a:t>
            </a:r>
            <a:endParaRPr lang="en-US"/>
          </a:p>
        </p:txBody>
      </p:sp>
    </p:spTree>
    <p:extLst>
      <p:ext uri="{BB962C8B-B14F-4D97-AF65-F5344CB8AC3E}">
        <p14:creationId xmlns:p14="http://schemas.microsoft.com/office/powerpoint/2010/main" val="33082998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dirty="0" smtClean="0">
                <a:solidFill>
                  <a:srgbClr val="0070C0"/>
                </a:solidFill>
              </a:rPr>
              <a:t>Causes of SCT (Continued)</a:t>
            </a:r>
            <a:endParaRPr lang="en-US" dirty="0"/>
          </a:p>
        </p:txBody>
      </p:sp>
      <p:sp>
        <p:nvSpPr>
          <p:cNvPr id="3" name="Content Placeholder 2"/>
          <p:cNvSpPr>
            <a:spLocks noGrp="1"/>
          </p:cNvSpPr>
          <p:nvPr>
            <p:ph idx="1"/>
          </p:nvPr>
        </p:nvSpPr>
        <p:spPr>
          <a:xfrm>
            <a:off x="1981200" y="1219201"/>
            <a:ext cx="8229600" cy="4525963"/>
          </a:xfrm>
        </p:spPr>
        <p:txBody>
          <a:bodyPr>
            <a:normAutofit fontScale="92500" lnSpcReduction="20000"/>
          </a:bodyPr>
          <a:lstStyle/>
          <a:p>
            <a:r>
              <a:rPr lang="en-US" sz="3600" b="1" dirty="0"/>
              <a:t>SCT may be related to Pathological Mind Wandering. The following may be the cause of the mind wandering:</a:t>
            </a:r>
          </a:p>
          <a:p>
            <a:pPr>
              <a:buNone/>
            </a:pPr>
            <a:endParaRPr lang="en-US" sz="3600" b="1" dirty="0"/>
          </a:p>
          <a:p>
            <a:pPr lvl="1"/>
            <a:r>
              <a:rPr lang="en-US" b="1" dirty="0" smtClean="0"/>
              <a:t>They cannot inhibit their mind from wandering.</a:t>
            </a:r>
          </a:p>
          <a:p>
            <a:pPr lvl="1"/>
            <a:r>
              <a:rPr lang="en-US" b="1" dirty="0" smtClean="0"/>
              <a:t>They are trying to avoid boredom.</a:t>
            </a:r>
          </a:p>
          <a:p>
            <a:pPr lvl="1"/>
            <a:r>
              <a:rPr lang="en-US" b="1" dirty="0" smtClean="0"/>
              <a:t>They are trying to avoid anxiety.</a:t>
            </a:r>
          </a:p>
          <a:p>
            <a:pPr lvl="1"/>
            <a:r>
              <a:rPr lang="en-US" b="1" dirty="0" smtClean="0"/>
              <a:t>They have some obsessive component of Obsessive Compulsive Disorder.</a:t>
            </a:r>
          </a:p>
          <a:p>
            <a:pPr lvl="1">
              <a:buNone/>
            </a:pPr>
            <a:endParaRPr lang="en-US" b="1" dirty="0" smtClean="0"/>
          </a:p>
          <a:p>
            <a:pPr marL="342900" lvl="1" indent="-342900">
              <a:buNone/>
            </a:pPr>
            <a:r>
              <a:rPr lang="en-US" sz="1800" b="1" dirty="0"/>
              <a:t>Barkley, R. A. (November 9, 2012). </a:t>
            </a:r>
            <a:r>
              <a:rPr lang="en-US" sz="1800" b="1" u="sng" dirty="0"/>
              <a:t>The Other Attention Disorder: Sluggish Cognitive Tempo (ADD/SCT) Vs. ADHD– Impairment and Management</a:t>
            </a:r>
            <a:r>
              <a:rPr lang="en-US" sz="1800" b="1" dirty="0"/>
              <a:t>. Paper presented at the 24</a:t>
            </a:r>
            <a:r>
              <a:rPr lang="en-US" sz="1800" b="1" baseline="30000" dirty="0"/>
              <a:t>th</a:t>
            </a:r>
            <a:r>
              <a:rPr lang="en-US" sz="1800" b="1" dirty="0"/>
              <a:t> Annual CHADD International Conference on ADHD, Burlingame, CA, November 8 – 10, 2012.  </a:t>
            </a:r>
          </a:p>
          <a:p>
            <a:pPr>
              <a:buNone/>
            </a:pPr>
            <a:endParaRPr lang="en-US" sz="3600" dirty="0"/>
          </a:p>
          <a:p>
            <a:pPr>
              <a:buNone/>
            </a:pPr>
            <a:endParaRPr lang="en-US" sz="1800"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a:t>
            </a:r>
            <a:endParaRPr lang="en-US" dirty="0"/>
          </a:p>
        </p:txBody>
      </p:sp>
      <p:sp>
        <p:nvSpPr>
          <p:cNvPr id="6" name="Slide Number Placeholder 5"/>
          <p:cNvSpPr>
            <a:spLocks noGrp="1"/>
          </p:cNvSpPr>
          <p:nvPr>
            <p:ph type="sldNum" sz="quarter" idx="12"/>
          </p:nvPr>
        </p:nvSpPr>
        <p:spPr/>
        <p:txBody>
          <a:bodyPr/>
          <a:lstStyle/>
          <a:p>
            <a:fld id="{D26C0EA4-96A1-4E9C-B90F-B681DB50F428}" type="slidenum">
              <a:rPr lang="en-US" smtClean="0"/>
              <a:pPr/>
              <a:t>87</a:t>
            </a:fld>
            <a:endParaRPr lang="en-US"/>
          </a:p>
        </p:txBody>
      </p:sp>
    </p:spTree>
    <p:extLst>
      <p:ext uri="{BB962C8B-B14F-4D97-AF65-F5344CB8AC3E}">
        <p14:creationId xmlns:p14="http://schemas.microsoft.com/office/powerpoint/2010/main" val="6245185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Pathological Mind Wandering</a:t>
            </a:r>
            <a:endParaRPr lang="en-US" b="1" dirty="0">
              <a:solidFill>
                <a:srgbClr val="0070C0"/>
              </a:solidFill>
            </a:endParaRPr>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“Mind wandering (i.e. engaging in cognitions unrelated to the current demands of the external environment) reflects the cyclic activity of two core processes: the capacity to disengage attention from perception (known as perceptual decoupling) and the ability to take explicit note of the current contents of consciousness (known as meta-awareness). Research on perceptual decoupling demonstrates that mental events that arise without any external precedent (known as stimulus independent thoughts) often interfere with the online processing of sensory information…” </a:t>
            </a:r>
            <a:br>
              <a:rPr lang="en-US" b="1" dirty="0" smtClean="0"/>
            </a:br>
            <a:endParaRPr lang="en-US" b="1" dirty="0" smtClean="0"/>
          </a:p>
          <a:p>
            <a:pPr>
              <a:buNone/>
            </a:pPr>
            <a:endParaRPr lang="en-US"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88</a:t>
            </a:fld>
            <a:endParaRPr lang="en-US"/>
          </a:p>
        </p:txBody>
      </p:sp>
    </p:spTree>
    <p:extLst>
      <p:ext uri="{BB962C8B-B14F-4D97-AF65-F5344CB8AC3E}">
        <p14:creationId xmlns:p14="http://schemas.microsoft.com/office/powerpoint/2010/main" val="14870560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Pathological Mind Wandering</a:t>
            </a:r>
            <a:br>
              <a:rPr lang="en-US" b="1" dirty="0" smtClean="0">
                <a:solidFill>
                  <a:srgbClr val="0070C0"/>
                </a:solidFill>
              </a:rPr>
            </a:br>
            <a:r>
              <a:rPr lang="en-US" b="1" dirty="0" smtClean="0">
                <a:solidFill>
                  <a:srgbClr val="0070C0"/>
                </a:solidFill>
              </a:rPr>
              <a:t>(Continued)</a:t>
            </a:r>
            <a:endParaRPr lang="en-US" b="1" dirty="0">
              <a:solidFill>
                <a:srgbClr val="0070C0"/>
              </a:solidFill>
            </a:endParaRPr>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 “…Findings regarding meta-awareness reveal that the mind is only intermittently aware of engaging in mind wandering. These basic aspects of mind wandering are considered with respect to the activity of the default network, the role of executive processes, the contributions of meta-awareness and the functionality of mind wandering.” (p. 319)</a:t>
            </a:r>
          </a:p>
          <a:p>
            <a:pPr>
              <a:buNone/>
            </a:pPr>
            <a:endParaRPr lang="en-US" sz="1800" b="1" dirty="0"/>
          </a:p>
          <a:p>
            <a:pPr>
              <a:buNone/>
            </a:pPr>
            <a:r>
              <a:rPr lang="en-US" sz="1800" b="1" dirty="0"/>
              <a:t>   </a:t>
            </a:r>
            <a:r>
              <a:rPr lang="en-US" sz="1800" b="1" dirty="0" smtClean="0"/>
              <a:t> </a:t>
            </a:r>
            <a:r>
              <a:rPr lang="en-US" sz="1800" b="1" dirty="0"/>
              <a:t>Schooler, J.W.,  Smallwood, J., </a:t>
            </a:r>
            <a:r>
              <a:rPr lang="en-US" sz="1800" b="1" dirty="0" err="1"/>
              <a:t>Christoff</a:t>
            </a:r>
            <a:r>
              <a:rPr lang="en-US" sz="1800" b="1" dirty="0"/>
              <a:t>, K., Handy, T.C., </a:t>
            </a:r>
            <a:r>
              <a:rPr lang="en-US" sz="1800" b="1" dirty="0" err="1"/>
              <a:t>Reichle</a:t>
            </a:r>
            <a:r>
              <a:rPr lang="en-US" sz="1800" b="1" dirty="0"/>
              <a:t>, E.D. and </a:t>
            </a:r>
            <a:r>
              <a:rPr lang="en-US" sz="1800" b="1" dirty="0" err="1"/>
              <a:t>Sayette</a:t>
            </a:r>
            <a:r>
              <a:rPr lang="en-US" sz="1800" b="1" dirty="0"/>
              <a:t>, M.A. (June, 2011). Meta-Awareness, Perceptual Decoupling and The Wandering Mind. </a:t>
            </a:r>
            <a:r>
              <a:rPr lang="en-US" sz="1800" b="1" u="sng" dirty="0"/>
              <a:t>Trends In Cognitive Science</a:t>
            </a:r>
            <a:r>
              <a:rPr lang="en-US" sz="1800" b="1" dirty="0"/>
              <a:t>, </a:t>
            </a:r>
            <a:r>
              <a:rPr lang="en-US" sz="1800" b="1" u="sng" dirty="0"/>
              <a:t>15</a:t>
            </a:r>
            <a:r>
              <a:rPr lang="en-US" sz="1800" b="1" dirty="0"/>
              <a:t>(7), 319-326. From website: </a:t>
            </a:r>
            <a:r>
              <a:rPr lang="en-US" sz="1800" b="1" dirty="0">
                <a:hlinkClick r:id="rId3"/>
              </a:rPr>
              <a:t>http://www.cell.com/trends/cognitive-sciences//retrieve/pii/S1364661311000878?_returnURL=http://linkinghub.elsevier.com/retrieve/pii/S1364661311000878?showall=true</a:t>
            </a:r>
            <a:r>
              <a:rPr lang="en-US" sz="1800" b="1" dirty="0"/>
              <a:t>. </a:t>
            </a:r>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89</a:t>
            </a:fld>
            <a:endParaRPr lang="en-US"/>
          </a:p>
        </p:txBody>
      </p:sp>
    </p:spTree>
    <p:extLst>
      <p:ext uri="{BB962C8B-B14F-4D97-AF65-F5344CB8AC3E}">
        <p14:creationId xmlns:p14="http://schemas.microsoft.com/office/powerpoint/2010/main" val="3125191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Date Placeholder 1"/>
          <p:cNvSpPr>
            <a:spLocks noGrp="1"/>
          </p:cNvSpPr>
          <p:nvPr>
            <p:ph type="dt" sz="quarter" idx="10"/>
          </p:nvPr>
        </p:nvSpPr>
        <p:spPr>
          <a:noFill/>
        </p:spPr>
        <p:txBody>
          <a:bodyPr/>
          <a:lstStyle/>
          <a:p>
            <a:r>
              <a:rPr lang="en-US" smtClean="0"/>
              <a:t>Kevin T. Blake, Ph.D., P.L.C.                   All Rights Reserved</a:t>
            </a:r>
          </a:p>
        </p:txBody>
      </p:sp>
      <p:sp>
        <p:nvSpPr>
          <p:cNvPr id="350211" name="Footer Placeholder 2"/>
          <p:cNvSpPr>
            <a:spLocks noGrp="1"/>
          </p:cNvSpPr>
          <p:nvPr>
            <p:ph type="ftr" sz="quarter" idx="11"/>
          </p:nvPr>
        </p:nvSpPr>
        <p:spPr>
          <a:noFill/>
        </p:spPr>
        <p:txBody>
          <a:bodyPr/>
          <a:lstStyle/>
          <a:p>
            <a:r>
              <a:rPr lang="en-US" smtClean="0"/>
              <a:t>www.drkevintblake.com</a:t>
            </a:r>
          </a:p>
        </p:txBody>
      </p:sp>
      <p:sp>
        <p:nvSpPr>
          <p:cNvPr id="350212" name="Slide Number Placeholder 3"/>
          <p:cNvSpPr>
            <a:spLocks noGrp="1"/>
          </p:cNvSpPr>
          <p:nvPr>
            <p:ph type="sldNum" sz="quarter" idx="12"/>
          </p:nvPr>
        </p:nvSpPr>
        <p:spPr>
          <a:noFill/>
        </p:spPr>
        <p:txBody>
          <a:bodyPr/>
          <a:lstStyle/>
          <a:p>
            <a:fld id="{5296EADF-87A1-4371-93A9-9B646D667AF7}" type="slidenum">
              <a:rPr lang="en-US" smtClean="0"/>
              <a:pPr/>
              <a:t>9</a:t>
            </a:fld>
            <a:endParaRPr lang="en-US" smtClean="0"/>
          </a:p>
        </p:txBody>
      </p:sp>
      <p:sp>
        <p:nvSpPr>
          <p:cNvPr id="364549" name="Rectangle 2"/>
          <p:cNvSpPr>
            <a:spLocks noChangeArrowheads="1"/>
          </p:cNvSpPr>
          <p:nvPr/>
        </p:nvSpPr>
        <p:spPr bwMode="auto">
          <a:xfrm>
            <a:off x="1524000" y="533400"/>
            <a:ext cx="9144000" cy="1143000"/>
          </a:xfrm>
          <a:prstGeom prst="rect">
            <a:avLst/>
          </a:prstGeom>
          <a:noFill/>
          <a:ln w="9525">
            <a:noFill/>
            <a:miter lim="800000"/>
            <a:headEnd/>
            <a:tailEnd/>
          </a:ln>
        </p:spPr>
        <p:txBody>
          <a:bodyPr anchor="ctr"/>
          <a:lstStyle/>
          <a:p>
            <a:pPr algn="ctr">
              <a:defRPr/>
            </a:pPr>
            <a:r>
              <a:rPr lang="en-US" sz="3600" b="1" i="1" dirty="0">
                <a:solidFill>
                  <a:schemeClr val="tx2"/>
                </a:solidFill>
                <a:effectLst>
                  <a:outerShdw blurRad="38100" dist="38100" dir="2700000" algn="tl">
                    <a:srgbClr val="000000">
                      <a:alpha val="43137"/>
                    </a:srgbClr>
                  </a:outerShdw>
                </a:effectLst>
              </a:rPr>
              <a:t>Attention-Deficit/Hyperactivity Disorder, Predominately Inattentive Type </a:t>
            </a:r>
            <a:r>
              <a:rPr lang="en-US" sz="3600" b="1" dirty="0">
                <a:solidFill>
                  <a:srgbClr val="FF0000"/>
                </a:solidFill>
                <a:effectLst>
                  <a:outerShdw blurRad="38100" dist="38100" dir="2700000" algn="tl">
                    <a:srgbClr val="000000">
                      <a:alpha val="43137"/>
                    </a:srgbClr>
                  </a:outerShdw>
                </a:effectLst>
              </a:rPr>
              <a:t>(WEBSITE: 129)</a:t>
            </a:r>
            <a:endParaRPr lang="en-US" sz="3600" b="1" i="1" dirty="0">
              <a:solidFill>
                <a:srgbClr val="FF0000"/>
              </a:solidFill>
              <a:effectLst>
                <a:outerShdw blurRad="38100" dist="38100" dir="2700000" algn="tl">
                  <a:srgbClr val="000000">
                    <a:alpha val="43137"/>
                  </a:srgbClr>
                </a:outerShdw>
              </a:effectLst>
            </a:endParaRPr>
          </a:p>
        </p:txBody>
      </p:sp>
      <p:sp>
        <p:nvSpPr>
          <p:cNvPr id="407555" name="Rectangle 3"/>
          <p:cNvSpPr>
            <a:spLocks noChangeArrowheads="1"/>
          </p:cNvSpPr>
          <p:nvPr/>
        </p:nvSpPr>
        <p:spPr bwMode="auto">
          <a:xfrm>
            <a:off x="1905001" y="2209800"/>
            <a:ext cx="8486775" cy="3657600"/>
          </a:xfrm>
          <a:prstGeom prst="rect">
            <a:avLst/>
          </a:prstGeom>
          <a:noFill/>
          <a:ln w="9525">
            <a:noFill/>
            <a:miter lim="800000"/>
            <a:headEnd/>
            <a:tailEnd/>
          </a:ln>
        </p:spPr>
        <p:txBody>
          <a:bodyPr/>
          <a:lstStyle/>
          <a:p>
            <a:pPr>
              <a:spcBef>
                <a:spcPct val="20000"/>
              </a:spcBef>
            </a:pPr>
            <a:r>
              <a:rPr lang="en-US" sz="3200" b="1" dirty="0"/>
              <a:t>Brown </a:t>
            </a:r>
            <a:r>
              <a:rPr lang="en-US" sz="3200" b="1" dirty="0" smtClean="0"/>
              <a:t>believed </a:t>
            </a:r>
            <a:r>
              <a:rPr lang="en-US" sz="3200" b="1" dirty="0"/>
              <a:t>the Inattentive Type has all the symptoms of the Combined Type except Hyperactivity-Impulsivity</a:t>
            </a:r>
          </a:p>
          <a:p>
            <a:pPr marL="342900" indent="-342900">
              <a:spcBef>
                <a:spcPct val="20000"/>
              </a:spcBef>
            </a:pPr>
            <a:endParaRPr lang="en-US" sz="3200" dirty="0"/>
          </a:p>
        </p:txBody>
      </p:sp>
      <p:pic>
        <p:nvPicPr>
          <p:cNvPr id="350215" name="Picture 4" descr="G1106132"/>
          <p:cNvPicPr>
            <a:picLocks noChangeAspect="1" noChangeArrowheads="1"/>
          </p:cNvPicPr>
          <p:nvPr/>
        </p:nvPicPr>
        <p:blipFill>
          <a:blip r:embed="rId3" cstate="print"/>
          <a:srcRect/>
          <a:stretch>
            <a:fillRect/>
          </a:stretch>
        </p:blipFill>
        <p:spPr bwMode="auto">
          <a:xfrm>
            <a:off x="3962401" y="3733801"/>
            <a:ext cx="4672013" cy="2473325"/>
          </a:xfrm>
          <a:prstGeom prst="rect">
            <a:avLst/>
          </a:prstGeom>
          <a:noFill/>
          <a:ln w="9525">
            <a:noFill/>
            <a:miter lim="800000"/>
            <a:headEnd/>
            <a:tailEnd/>
          </a:ln>
        </p:spPr>
      </p:pic>
    </p:spTree>
    <p:extLst>
      <p:ext uri="{BB962C8B-B14F-4D97-AF65-F5344CB8AC3E}">
        <p14:creationId xmlns:p14="http://schemas.microsoft.com/office/powerpoint/2010/main" val="3118582165"/>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Experienced </a:t>
            </a:r>
            <a:r>
              <a:rPr lang="en-US" b="1" dirty="0" err="1" smtClean="0">
                <a:solidFill>
                  <a:srgbClr val="0070C0"/>
                </a:solidFill>
              </a:rPr>
              <a:t>Meditators</a:t>
            </a:r>
            <a:r>
              <a:rPr lang="en-US" b="1" dirty="0" smtClean="0">
                <a:solidFill>
                  <a:srgbClr val="0070C0"/>
                </a:solidFill>
              </a:rPr>
              <a:t>, Mind Wandering and Neurophysiology</a:t>
            </a:r>
            <a:endParaRPr lang="en-US" b="1" dirty="0">
              <a:solidFill>
                <a:srgbClr val="0070C0"/>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 “Many philosophical and contemplative traditions teach that “living in the moment” increases happiness. However, the default mode of humans appears to be that of mind-wandering, which correlates with unhappiness, and with activation in a network of brain areas associated with self-referential processing. We investigated brain activity in experienced </a:t>
            </a:r>
            <a:r>
              <a:rPr lang="en-US" b="1" dirty="0" err="1" smtClean="0"/>
              <a:t>meditators</a:t>
            </a:r>
            <a:r>
              <a:rPr lang="en-US" b="1" dirty="0" smtClean="0"/>
              <a:t> and matched meditation-naive controls as they performed several different meditations (Concentration, Loving-Kindness, </a:t>
            </a:r>
            <a:r>
              <a:rPr lang="en-US" b="1" dirty="0" err="1" smtClean="0"/>
              <a:t>Choiceless</a:t>
            </a:r>
            <a:r>
              <a:rPr lang="en-US" b="1" dirty="0" smtClean="0"/>
              <a:t> Awareness). We found that the main nodes of the default-mode network (medial prefrontal and posterior </a:t>
            </a:r>
            <a:r>
              <a:rPr lang="en-US" b="1" dirty="0" err="1" smtClean="0"/>
              <a:t>cingulate</a:t>
            </a:r>
            <a:r>
              <a:rPr lang="en-US" b="1" dirty="0" smtClean="0"/>
              <a:t> cortices) were relatively deactivated in experienced </a:t>
            </a:r>
            <a:r>
              <a:rPr lang="en-US" b="1" dirty="0" err="1" smtClean="0"/>
              <a:t>meditators</a:t>
            </a:r>
            <a:r>
              <a:rPr lang="en-US" b="1" dirty="0" smtClean="0"/>
              <a:t> across all meditation types…” </a:t>
            </a:r>
          </a:p>
          <a:p>
            <a:pPr>
              <a:buNone/>
            </a:pPr>
            <a:endParaRPr lang="en-US"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                 www.crosscountryeducation.com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90</a:t>
            </a:fld>
            <a:endParaRPr lang="en-US"/>
          </a:p>
        </p:txBody>
      </p:sp>
    </p:spTree>
    <p:extLst>
      <p:ext uri="{BB962C8B-B14F-4D97-AF65-F5344CB8AC3E}">
        <p14:creationId xmlns:p14="http://schemas.microsoft.com/office/powerpoint/2010/main" val="3708809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70C0"/>
                </a:solidFill>
              </a:rPr>
              <a:t>Experienced </a:t>
            </a:r>
            <a:r>
              <a:rPr lang="en-US" sz="3600" b="1" dirty="0" err="1">
                <a:solidFill>
                  <a:srgbClr val="0070C0"/>
                </a:solidFill>
              </a:rPr>
              <a:t>Meditators</a:t>
            </a:r>
            <a:r>
              <a:rPr lang="en-US" sz="3600" b="1" dirty="0">
                <a:solidFill>
                  <a:srgbClr val="0070C0"/>
                </a:solidFill>
              </a:rPr>
              <a:t>, Mind Wandering and Neurophysiology</a:t>
            </a:r>
            <a:br>
              <a:rPr lang="en-US" sz="3600" b="1" dirty="0">
                <a:solidFill>
                  <a:srgbClr val="0070C0"/>
                </a:solidFill>
              </a:rPr>
            </a:br>
            <a:r>
              <a:rPr lang="en-US" sz="3600" b="1" dirty="0">
                <a:solidFill>
                  <a:srgbClr val="0070C0"/>
                </a:solidFill>
              </a:rPr>
              <a:t>(Continued)</a:t>
            </a:r>
            <a:endParaRPr lang="en-US" sz="3600" dirty="0"/>
          </a:p>
        </p:txBody>
      </p:sp>
      <p:sp>
        <p:nvSpPr>
          <p:cNvPr id="3" name="Content Placeholder 2"/>
          <p:cNvSpPr>
            <a:spLocks noGrp="1"/>
          </p:cNvSpPr>
          <p:nvPr>
            <p:ph idx="1"/>
          </p:nvPr>
        </p:nvSpPr>
        <p:spPr/>
        <p:txBody>
          <a:bodyPr>
            <a:normAutofit/>
          </a:bodyPr>
          <a:lstStyle/>
          <a:p>
            <a:pPr>
              <a:buNone/>
            </a:pPr>
            <a:r>
              <a:rPr lang="en-US" dirty="0" smtClean="0"/>
              <a:t>	</a:t>
            </a:r>
            <a:r>
              <a:rPr lang="en-US" sz="2600" b="1" dirty="0"/>
              <a:t> “…Furthermore, functional connectivity analysis revealed stronger coupling in experienced </a:t>
            </a:r>
            <a:r>
              <a:rPr lang="en-US" sz="2600" b="1" dirty="0" err="1"/>
              <a:t>meditators</a:t>
            </a:r>
            <a:r>
              <a:rPr lang="en-US" sz="2600" b="1" dirty="0"/>
              <a:t> between the posterior </a:t>
            </a:r>
            <a:r>
              <a:rPr lang="en-US" sz="2600" b="1" dirty="0" err="1"/>
              <a:t>cingulate</a:t>
            </a:r>
            <a:r>
              <a:rPr lang="en-US" sz="2600" b="1" dirty="0"/>
              <a:t>, dorsal anterior </a:t>
            </a:r>
            <a:r>
              <a:rPr lang="en-US" sz="2600" b="1" dirty="0" err="1"/>
              <a:t>cingulate</a:t>
            </a:r>
            <a:r>
              <a:rPr lang="en-US" sz="2600" b="1" dirty="0"/>
              <a:t>, and </a:t>
            </a:r>
            <a:r>
              <a:rPr lang="en-US" sz="2600" b="1" dirty="0" err="1"/>
              <a:t>dorsolateral</a:t>
            </a:r>
            <a:r>
              <a:rPr lang="en-US" sz="2600" b="1" dirty="0"/>
              <a:t> prefrontal cortices (regions previously implicated in self-monitoring and cognitive control), both at baseline and during meditation. Our findings demonstrate differences in the default-mode network that are consistent with decreased mind-wandering. As such, these provide a unique understanding of possible neural mechanisms of meditation” (p. 20254). </a:t>
            </a:r>
          </a:p>
          <a:p>
            <a:pPr>
              <a:buNone/>
            </a:pPr>
            <a:r>
              <a:rPr lang="en-US" sz="1800" b="1" dirty="0"/>
              <a:t>Brewer, J.A., </a:t>
            </a:r>
            <a:r>
              <a:rPr lang="en-US" sz="1800" b="1" dirty="0" err="1"/>
              <a:t>Worhunsky</a:t>
            </a:r>
            <a:r>
              <a:rPr lang="en-US" sz="1800" b="1" dirty="0"/>
              <a:t>, P.D., Gray, J.R., Yi-Yuan, T., Weber, J, and </a:t>
            </a:r>
            <a:r>
              <a:rPr lang="en-US" sz="1800" b="1" dirty="0" err="1"/>
              <a:t>Kober</a:t>
            </a:r>
            <a:r>
              <a:rPr lang="en-US" sz="1800" b="1" dirty="0"/>
              <a:t>, H. (October, 2011). Meditation Experience is Associated with Differences in Default Mode Network Activity and Connectivity. </a:t>
            </a:r>
            <a:r>
              <a:rPr lang="en-US" sz="1800" b="1" u="sng" dirty="0" err="1"/>
              <a:t>Precedings</a:t>
            </a:r>
            <a:r>
              <a:rPr lang="en-US" sz="1800" b="1" u="sng" dirty="0"/>
              <a:t> of the National Academies of Sciences of the United States of America</a:t>
            </a:r>
            <a:r>
              <a:rPr lang="en-US" sz="1800" b="1" dirty="0"/>
              <a:t>, </a:t>
            </a:r>
            <a:r>
              <a:rPr lang="en-US" sz="1800" b="1" u="sng" dirty="0"/>
              <a:t>108</a:t>
            </a:r>
            <a:r>
              <a:rPr lang="en-US" sz="1800" b="1" dirty="0"/>
              <a:t>(50), 20254-20259. From website: </a:t>
            </a:r>
            <a:r>
              <a:rPr lang="en-US" sz="1800" b="1" dirty="0">
                <a:hlinkClick r:id="rId3"/>
              </a:rPr>
              <a:t>http://www.pnas.org/content/108/50/20254.full</a:t>
            </a:r>
            <a:r>
              <a:rPr lang="en-US" sz="1800" b="1" dirty="0"/>
              <a:t>. </a:t>
            </a:r>
            <a:r>
              <a:rPr lang="en-US" sz="1800" b="1" u="sng" dirty="0"/>
              <a:t> </a:t>
            </a:r>
          </a:p>
          <a:p>
            <a:pPr>
              <a:buNone/>
            </a:pPr>
            <a:endParaRPr lang="en-US" sz="1800" dirty="0"/>
          </a:p>
          <a:p>
            <a:pPr>
              <a:buNone/>
            </a:pPr>
            <a:endParaRPr lang="en-US" dirty="0"/>
          </a:p>
        </p:txBody>
      </p:sp>
      <p:sp>
        <p:nvSpPr>
          <p:cNvPr id="4" name="Date Placeholder 3"/>
          <p:cNvSpPr>
            <a:spLocks noGrp="1"/>
          </p:cNvSpPr>
          <p:nvPr>
            <p:ph type="dt" sz="half" idx="10"/>
          </p:nvPr>
        </p:nvSpPr>
        <p:spPr/>
        <p:txBody>
          <a:bodyPr/>
          <a:lstStyle/>
          <a:p>
            <a:r>
              <a:rPr lang="en-US" smtClean="0"/>
              <a:t>Kevin T. Blake, Ph.D., P.L.C.                   All Rights Reserved</a:t>
            </a:r>
            <a:endParaRPr lang="en-US"/>
          </a:p>
        </p:txBody>
      </p:sp>
      <p:sp>
        <p:nvSpPr>
          <p:cNvPr id="5" name="Footer Placeholder 4"/>
          <p:cNvSpPr>
            <a:spLocks noGrp="1"/>
          </p:cNvSpPr>
          <p:nvPr>
            <p:ph type="ftr" sz="quarter" idx="11"/>
          </p:nvPr>
        </p:nvSpPr>
        <p:spPr/>
        <p:txBody>
          <a:bodyPr/>
          <a:lstStyle/>
          <a:p>
            <a:r>
              <a:rPr lang="en-US" smtClean="0"/>
              <a:t>www.drkevintblake.com                 www.crosscountryeducation.com</a:t>
            </a:r>
            <a:endParaRPr lang="en-US"/>
          </a:p>
        </p:txBody>
      </p:sp>
      <p:sp>
        <p:nvSpPr>
          <p:cNvPr id="6" name="Slide Number Placeholder 5"/>
          <p:cNvSpPr>
            <a:spLocks noGrp="1"/>
          </p:cNvSpPr>
          <p:nvPr>
            <p:ph type="sldNum" sz="quarter" idx="12"/>
          </p:nvPr>
        </p:nvSpPr>
        <p:spPr/>
        <p:txBody>
          <a:bodyPr/>
          <a:lstStyle/>
          <a:p>
            <a:fld id="{D26C0EA4-96A1-4E9C-B90F-B681DB50F428}" type="slidenum">
              <a:rPr lang="en-US" smtClean="0"/>
              <a:pPr/>
              <a:t>91</a:t>
            </a:fld>
            <a:endParaRPr lang="en-US"/>
          </a:p>
        </p:txBody>
      </p:sp>
    </p:spTree>
    <p:extLst>
      <p:ext uri="{BB962C8B-B14F-4D97-AF65-F5344CB8AC3E}">
        <p14:creationId xmlns:p14="http://schemas.microsoft.com/office/powerpoint/2010/main" val="5195529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solidFill>
              </a:rPr>
              <a:t>Mind Wandering &amp; AD/HD</a:t>
            </a:r>
            <a:endParaRPr lang="en-US" b="1" dirty="0">
              <a:solidFill>
                <a:schemeClr val="accent5"/>
              </a:solidFill>
            </a:endParaRPr>
          </a:p>
        </p:txBody>
      </p:sp>
      <p:sp>
        <p:nvSpPr>
          <p:cNvPr id="3" name="Content Placeholder 2"/>
          <p:cNvSpPr>
            <a:spLocks noGrp="1"/>
          </p:cNvSpPr>
          <p:nvPr>
            <p:ph idx="1"/>
          </p:nvPr>
        </p:nvSpPr>
        <p:spPr/>
        <p:txBody>
          <a:bodyPr>
            <a:normAutofit/>
          </a:bodyPr>
          <a:lstStyle/>
          <a:p>
            <a:pPr marL="0" indent="0">
              <a:buNone/>
            </a:pPr>
            <a:endParaRPr lang="en-US" b="1" dirty="0" smtClean="0"/>
          </a:p>
          <a:p>
            <a:pPr marL="0" indent="0">
              <a:buNone/>
            </a:pPr>
            <a:r>
              <a:rPr lang="en-US" b="1" dirty="0" smtClean="0"/>
              <a:t>British researchers found that excessive mind wandering is a component of adult AD/HD. The scientist defined mind wandering as, “…</a:t>
            </a:r>
            <a:r>
              <a:rPr lang="en-US" b="1" dirty="0"/>
              <a:t>as periods in time when attention </a:t>
            </a:r>
            <a:r>
              <a:rPr lang="en-US" b="1" dirty="0" smtClean="0"/>
              <a:t>and </a:t>
            </a:r>
            <a:r>
              <a:rPr lang="en-US" b="1" dirty="0"/>
              <a:t>the contents of thoughts shift away from external </a:t>
            </a:r>
            <a:r>
              <a:rPr lang="en-US" b="1" dirty="0" smtClean="0"/>
              <a:t>sources </a:t>
            </a:r>
            <a:r>
              <a:rPr lang="en-US" b="1" dirty="0"/>
              <a:t>and/or ongoing tasks to unrelated internal thoughts </a:t>
            </a:r>
            <a:r>
              <a:rPr lang="en-US" b="1" dirty="0" smtClean="0"/>
              <a:t>or feelings”. They even developed the </a:t>
            </a:r>
            <a:r>
              <a:rPr lang="en-US" b="1" u="sng" dirty="0" smtClean="0"/>
              <a:t>Mind </a:t>
            </a:r>
            <a:r>
              <a:rPr lang="en-US" b="1" u="sng" dirty="0"/>
              <a:t>Excessively </a:t>
            </a:r>
            <a:r>
              <a:rPr lang="en-US" b="1" u="sng" dirty="0" smtClean="0"/>
              <a:t>Wandering Scale</a:t>
            </a:r>
            <a:r>
              <a:rPr lang="en-US" b="1" dirty="0" smtClean="0"/>
              <a:t> to measure this.</a:t>
            </a:r>
          </a:p>
          <a:p>
            <a:pPr marL="0" indent="0">
              <a:buNone/>
            </a:pPr>
            <a:r>
              <a:rPr lang="en-US" sz="1800" b="1" dirty="0" err="1" smtClean="0"/>
              <a:t>Mowlen</a:t>
            </a:r>
            <a:r>
              <a:rPr lang="en-US" sz="1800" b="1" dirty="0" smtClean="0"/>
              <a:t>, F.D. et al. (July 1, 2016). </a:t>
            </a:r>
            <a:r>
              <a:rPr lang="en-US" sz="1800" b="1" dirty="0"/>
              <a:t>Validation of the Mind </a:t>
            </a:r>
            <a:r>
              <a:rPr lang="en-US" sz="1800" b="1" dirty="0" smtClean="0"/>
              <a:t>Excessively Wandering </a:t>
            </a:r>
            <a:r>
              <a:rPr lang="en-US" sz="1800" b="1" dirty="0"/>
              <a:t>Scale and the Relationship </a:t>
            </a:r>
            <a:r>
              <a:rPr lang="en-US" sz="1800" b="1" dirty="0" smtClean="0"/>
              <a:t>of 	Mind </a:t>
            </a:r>
            <a:r>
              <a:rPr lang="en-US" sz="1800" b="1" dirty="0"/>
              <a:t>Wandering </a:t>
            </a:r>
            <a:r>
              <a:rPr lang="en-US" sz="1800" b="1" dirty="0" smtClean="0"/>
              <a:t>to impairment in </a:t>
            </a:r>
            <a:r>
              <a:rPr lang="en-US" sz="1800" b="1" dirty="0"/>
              <a:t>Adult </a:t>
            </a:r>
            <a:r>
              <a:rPr lang="en-US" sz="1800" b="1" dirty="0" smtClean="0"/>
              <a:t>ADHD. </a:t>
            </a:r>
            <a:r>
              <a:rPr lang="en-US" sz="1800" b="1" u="sng" dirty="0" smtClean="0"/>
              <a:t>Journal of Attention Disorders</a:t>
            </a:r>
            <a:r>
              <a:rPr lang="en-US" sz="1800" b="1" dirty="0" smtClean="0"/>
              <a:t>. </a:t>
            </a:r>
            <a:r>
              <a:rPr lang="en-US" sz="1800" b="1" dirty="0"/>
              <a:t>DOI: </a:t>
            </a:r>
            <a:r>
              <a:rPr lang="en-US" sz="1800" b="1" dirty="0" smtClean="0"/>
              <a:t>	0.1177/1087054716651927.</a:t>
            </a:r>
            <a:endParaRPr lang="en-US" sz="1800" b="1" dirty="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smtClean="0"/>
              <a:t>Kevin T. Blake, Ph.D., P.L.C.                                          </a:t>
            </a:r>
            <a:endParaRPr lang="en-US"/>
          </a:p>
        </p:txBody>
      </p:sp>
      <p:sp>
        <p:nvSpPr>
          <p:cNvPr id="5" name="Footer Placeholder 4"/>
          <p:cNvSpPr>
            <a:spLocks noGrp="1"/>
          </p:cNvSpPr>
          <p:nvPr>
            <p:ph type="ftr" sz="quarter" idx="11"/>
          </p:nvPr>
        </p:nvSpPr>
        <p:spPr/>
        <p:txBody>
          <a:bodyPr/>
          <a:lstStyle/>
          <a:p>
            <a:r>
              <a:rPr lang="en-US" smtClean="0"/>
              <a:t>All Rights Reserved</a:t>
            </a:r>
            <a:endParaRPr lang="en-US"/>
          </a:p>
        </p:txBody>
      </p:sp>
      <p:sp>
        <p:nvSpPr>
          <p:cNvPr id="6" name="Slide Number Placeholder 5"/>
          <p:cNvSpPr>
            <a:spLocks noGrp="1"/>
          </p:cNvSpPr>
          <p:nvPr>
            <p:ph type="sldNum" sz="quarter" idx="12"/>
          </p:nvPr>
        </p:nvSpPr>
        <p:spPr/>
        <p:txBody>
          <a:bodyPr/>
          <a:lstStyle/>
          <a:p>
            <a:fld id="{827BFBF3-B101-42DE-A2EF-D9887CAF7C84}" type="slidenum">
              <a:rPr lang="en-US" smtClean="0"/>
              <a:t>92</a:t>
            </a:fld>
            <a:endParaRPr lang="en-US"/>
          </a:p>
        </p:txBody>
      </p:sp>
    </p:spTree>
    <p:extLst>
      <p:ext uri="{BB962C8B-B14F-4D97-AF65-F5344CB8AC3E}">
        <p14:creationId xmlns:p14="http://schemas.microsoft.com/office/powerpoint/2010/main" val="35693840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itle 3"/>
          <p:cNvSpPr>
            <a:spLocks noGrp="1"/>
          </p:cNvSpPr>
          <p:nvPr>
            <p:ph type="title"/>
          </p:nvPr>
        </p:nvSpPr>
        <p:spPr/>
        <p:txBody>
          <a:bodyPr>
            <a:normAutofit/>
          </a:bodyPr>
          <a:lstStyle/>
          <a:p>
            <a:pPr algn="ctr"/>
            <a:r>
              <a:rPr lang="en-US" sz="8000" b="1" dirty="0" smtClean="0">
                <a:solidFill>
                  <a:schemeClr val="bg1"/>
                </a:solidFill>
              </a:rPr>
              <a:t>Treatments</a:t>
            </a:r>
            <a:endParaRPr lang="en-US" sz="8000" b="1" dirty="0">
              <a:solidFill>
                <a:schemeClr val="bg1"/>
              </a:solidFill>
            </a:endParaRPr>
          </a:p>
        </p:txBody>
      </p:sp>
    </p:spTree>
    <p:extLst>
      <p:ext uri="{BB962C8B-B14F-4D97-AF65-F5344CB8AC3E}">
        <p14:creationId xmlns:p14="http://schemas.microsoft.com/office/powerpoint/2010/main" val="133050708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Date Placeholder 1"/>
          <p:cNvSpPr>
            <a:spLocks noGrp="1"/>
          </p:cNvSpPr>
          <p:nvPr>
            <p:ph type="dt" sz="quarter" idx="10"/>
          </p:nvPr>
        </p:nvSpPr>
        <p:spPr>
          <a:noFill/>
        </p:spPr>
        <p:txBody>
          <a:bodyPr/>
          <a:lstStyle/>
          <a:p>
            <a:r>
              <a:rPr lang="en-US" smtClean="0"/>
              <a:t>All Rights Reserved</a:t>
            </a:r>
          </a:p>
        </p:txBody>
      </p:sp>
      <p:sp>
        <p:nvSpPr>
          <p:cNvPr id="366595" name="Footer Placeholder 2"/>
          <p:cNvSpPr>
            <a:spLocks noGrp="1"/>
          </p:cNvSpPr>
          <p:nvPr>
            <p:ph type="ftr" sz="quarter" idx="11"/>
          </p:nvPr>
        </p:nvSpPr>
        <p:spPr>
          <a:noFill/>
        </p:spPr>
        <p:txBody>
          <a:bodyPr/>
          <a:lstStyle/>
          <a:p>
            <a:r>
              <a:rPr lang="en-US" smtClean="0"/>
              <a:t>Kevin T. Blake, Ph.D., P.L.C.</a:t>
            </a:r>
          </a:p>
        </p:txBody>
      </p:sp>
      <p:sp>
        <p:nvSpPr>
          <p:cNvPr id="366596" name="Slide Number Placeholder 3"/>
          <p:cNvSpPr>
            <a:spLocks noGrp="1"/>
          </p:cNvSpPr>
          <p:nvPr>
            <p:ph type="sldNum" sz="quarter" idx="12"/>
          </p:nvPr>
        </p:nvSpPr>
        <p:spPr>
          <a:noFill/>
        </p:spPr>
        <p:txBody>
          <a:bodyPr/>
          <a:lstStyle/>
          <a:p>
            <a:fld id="{4418077E-0F45-4201-AD1E-B7E3B94DF2E8}" type="slidenum">
              <a:rPr lang="en-US" smtClean="0"/>
              <a:pPr/>
              <a:t>94</a:t>
            </a:fld>
            <a:endParaRPr lang="en-US" smtClean="0"/>
          </a:p>
        </p:txBody>
      </p:sp>
      <p:sp>
        <p:nvSpPr>
          <p:cNvPr id="380933" name="Rectangle 2"/>
          <p:cNvSpPr>
            <a:spLocks noChangeArrowheads="1"/>
          </p:cNvSpPr>
          <p:nvPr/>
        </p:nvSpPr>
        <p:spPr bwMode="auto">
          <a:xfrm>
            <a:off x="1828801" y="228600"/>
            <a:ext cx="8486775" cy="1143000"/>
          </a:xfrm>
          <a:prstGeom prst="rect">
            <a:avLst/>
          </a:prstGeom>
          <a:noFill/>
          <a:ln w="9525">
            <a:noFill/>
            <a:miter lim="800000"/>
            <a:headEnd/>
            <a:tailEnd/>
          </a:ln>
        </p:spPr>
        <p:txBody>
          <a:bodyPr anchor="ctr"/>
          <a:lstStyle/>
          <a:p>
            <a:pPr algn="ctr">
              <a:defRPr/>
            </a:pPr>
            <a:r>
              <a:rPr lang="en-US" sz="4400" b="1" dirty="0">
                <a:solidFill>
                  <a:schemeClr val="accent3">
                    <a:lumMod val="50000"/>
                  </a:schemeClr>
                </a:solidFill>
              </a:rPr>
              <a:t>Medication and Inattentive AD/HD</a:t>
            </a:r>
          </a:p>
        </p:txBody>
      </p:sp>
      <p:sp>
        <p:nvSpPr>
          <p:cNvPr id="421891" name="Rectangle 3"/>
          <p:cNvSpPr>
            <a:spLocks noChangeArrowheads="1"/>
          </p:cNvSpPr>
          <p:nvPr/>
        </p:nvSpPr>
        <p:spPr bwMode="auto">
          <a:xfrm>
            <a:off x="1828801" y="2209800"/>
            <a:ext cx="8486775" cy="3657600"/>
          </a:xfrm>
          <a:prstGeom prst="rect">
            <a:avLst/>
          </a:prstGeom>
          <a:noFill/>
          <a:ln w="9525">
            <a:noFill/>
            <a:miter lim="800000"/>
            <a:headEnd/>
            <a:tailEnd/>
          </a:ln>
        </p:spPr>
        <p:txBody>
          <a:bodyPr/>
          <a:lstStyle/>
          <a:p>
            <a:pPr marL="457200" indent="-457200">
              <a:spcBef>
                <a:spcPct val="20000"/>
              </a:spcBef>
              <a:buFont typeface="Wingdings" panose="05000000000000000000" pitchFamily="2" charset="2"/>
              <a:buChar char="Ø"/>
            </a:pPr>
            <a:r>
              <a:rPr lang="en-US" sz="2800" b="1" dirty="0"/>
              <a:t>Only about 20% of those with Inattentive AD/HD respond to Stimulant Medication.</a:t>
            </a:r>
          </a:p>
          <a:p>
            <a:pPr marL="457200" indent="-457200">
              <a:spcBef>
                <a:spcPct val="20000"/>
              </a:spcBef>
              <a:buFont typeface="Wingdings" panose="05000000000000000000" pitchFamily="2" charset="2"/>
              <a:buChar char="Ø"/>
            </a:pPr>
            <a:r>
              <a:rPr lang="en-US" sz="2800" b="1" dirty="0"/>
              <a:t>Those with Sluggish Cognitive Tempo probably do not respond. </a:t>
            </a:r>
          </a:p>
          <a:p>
            <a:pPr marL="342900" indent="-282575">
              <a:spcBef>
                <a:spcPct val="20000"/>
              </a:spcBef>
            </a:pPr>
            <a:r>
              <a:rPr lang="en-US" sz="3200" dirty="0"/>
              <a:t>   </a:t>
            </a:r>
            <a:r>
              <a:rPr lang="en-US" sz="1600" b="1" dirty="0"/>
              <a:t>Barkley, R.A. (2002) </a:t>
            </a:r>
            <a:r>
              <a:rPr lang="en-US" sz="1600" b="1" u="sng" dirty="0"/>
              <a:t>Mental and Medical Outcomes of AD/HD</a:t>
            </a:r>
            <a:r>
              <a:rPr lang="en-US" sz="1600" b="1" dirty="0"/>
              <a:t>. Pre-Conference Institute, # 	TPA1, Thursday October 17, 2002, 14</a:t>
            </a:r>
            <a:r>
              <a:rPr lang="en-US" sz="1600" b="1" baseline="30000" dirty="0"/>
              <a:t>th</a:t>
            </a:r>
            <a:r>
              <a:rPr lang="en-US" sz="1600" b="1" dirty="0"/>
              <a:t> Annual CHADD International Conference, Miami 	Beach, FL.</a:t>
            </a:r>
          </a:p>
          <a:p>
            <a:pPr marL="342900" lvl="1" indent="-342900">
              <a:spcBef>
                <a:spcPct val="20000"/>
              </a:spcBef>
            </a:pPr>
            <a:r>
              <a:rPr lang="en-US" sz="1600" b="1" dirty="0"/>
              <a:t>	Barkley, R.A. (2006). </a:t>
            </a:r>
            <a:r>
              <a:rPr lang="en-US" sz="1600" b="1" u="sng" dirty="0"/>
              <a:t>Attention-Deficit Hyperactivity Disorder, Third Edition</a:t>
            </a:r>
            <a:r>
              <a:rPr lang="en-US" sz="1600" b="1" dirty="0"/>
              <a:t>. New York, NY: 	Guilford, p. 202.</a:t>
            </a:r>
            <a:r>
              <a:rPr lang="en-US" sz="1600" dirty="0"/>
              <a:t> </a:t>
            </a:r>
          </a:p>
          <a:p>
            <a:pPr marL="342900" lvl="1" indent="-342900">
              <a:spcBef>
                <a:spcPct val="20000"/>
              </a:spcBef>
            </a:pPr>
            <a:r>
              <a:rPr lang="en-US" sz="1600" b="1" dirty="0"/>
              <a:t>	Ramsay, R. (2010). </a:t>
            </a:r>
            <a:r>
              <a:rPr lang="en-US" sz="1600" b="1" u="sng" dirty="0" err="1"/>
              <a:t>Nonmedication</a:t>
            </a:r>
            <a:r>
              <a:rPr lang="en-US" sz="1600" b="1" u="sng" dirty="0"/>
              <a:t> Treatments for Adult ADHD</a:t>
            </a:r>
            <a:r>
              <a:rPr lang="en-US" sz="1600" b="1" dirty="0"/>
              <a:t>. Washington, DC: American 	Psychological Association Press, p. 15.</a:t>
            </a:r>
          </a:p>
          <a:p>
            <a:pPr marL="342900" indent="-342900">
              <a:spcBef>
                <a:spcPct val="20000"/>
              </a:spcBef>
            </a:pPr>
            <a:endParaRPr lang="en-US" b="1" dirty="0"/>
          </a:p>
          <a:p>
            <a:pPr marL="342900" indent="-342900">
              <a:spcBef>
                <a:spcPct val="20000"/>
              </a:spcBef>
            </a:pPr>
            <a:endParaRPr lang="en-US" b="1" dirty="0"/>
          </a:p>
          <a:p>
            <a:pPr marL="342900" indent="-342900">
              <a:spcBef>
                <a:spcPct val="20000"/>
              </a:spcBef>
            </a:pPr>
            <a:endParaRPr lang="en-US" b="1" dirty="0"/>
          </a:p>
          <a:p>
            <a:pPr marL="342900" indent="-342900">
              <a:spcBef>
                <a:spcPct val="20000"/>
              </a:spcBef>
            </a:pPr>
            <a:endParaRPr lang="en-US" b="1" dirty="0"/>
          </a:p>
          <a:p>
            <a:pPr marL="342900" indent="-342900">
              <a:spcBef>
                <a:spcPct val="20000"/>
              </a:spcBef>
            </a:pPr>
            <a:endParaRPr lang="en-US" b="1" dirty="0"/>
          </a:p>
          <a:p>
            <a:pPr marL="342900" indent="-342900">
              <a:spcBef>
                <a:spcPct val="20000"/>
              </a:spcBef>
            </a:pPr>
            <a:endParaRPr lang="en-US" b="1" dirty="0"/>
          </a:p>
          <a:p>
            <a:pPr marL="342900" indent="-342900">
              <a:spcBef>
                <a:spcPct val="20000"/>
              </a:spcBef>
            </a:pPr>
            <a:endParaRPr lang="en-US" b="1" dirty="0"/>
          </a:p>
        </p:txBody>
      </p:sp>
      <p:pic>
        <p:nvPicPr>
          <p:cNvPr id="366599" name="Picture 4" descr="G0193040"/>
          <p:cNvPicPr>
            <a:picLocks noChangeAspect="1" noChangeArrowheads="1"/>
          </p:cNvPicPr>
          <p:nvPr/>
        </p:nvPicPr>
        <p:blipFill>
          <a:blip r:embed="rId3" cstate="print"/>
          <a:srcRect/>
          <a:stretch>
            <a:fillRect/>
          </a:stretch>
        </p:blipFill>
        <p:spPr bwMode="auto">
          <a:xfrm>
            <a:off x="2362200" y="1143000"/>
            <a:ext cx="2514600" cy="914400"/>
          </a:xfrm>
          <a:prstGeom prst="rect">
            <a:avLst/>
          </a:prstGeom>
          <a:noFill/>
          <a:ln w="9525">
            <a:noFill/>
            <a:miter lim="800000"/>
            <a:headEnd/>
            <a:tailEnd/>
          </a:ln>
        </p:spPr>
      </p:pic>
    </p:spTree>
    <p:extLst>
      <p:ext uri="{BB962C8B-B14F-4D97-AF65-F5344CB8AC3E}">
        <p14:creationId xmlns:p14="http://schemas.microsoft.com/office/powerpoint/2010/main" val="313243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21891">
                                            <p:txEl>
                                              <p:pRg st="0" end="0"/>
                                            </p:txEl>
                                          </p:spTgt>
                                        </p:tgtEl>
                                        <p:attrNameLst>
                                          <p:attrName>style.visibility</p:attrName>
                                        </p:attrNameLst>
                                      </p:cBhvr>
                                      <p:to>
                                        <p:strVal val="visible"/>
                                      </p:to>
                                    </p:set>
                                    <p:anim calcmode="lin" valueType="num">
                                      <p:cBhvr additive="base">
                                        <p:cTn id="7" dur="500" fill="hold"/>
                                        <p:tgtEl>
                                          <p:spTgt spid="4218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21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21891">
                                            <p:txEl>
                                              <p:pRg st="1" end="1"/>
                                            </p:txEl>
                                          </p:spTgt>
                                        </p:tgtEl>
                                        <p:attrNameLst>
                                          <p:attrName>style.visibility</p:attrName>
                                        </p:attrNameLst>
                                      </p:cBhvr>
                                      <p:to>
                                        <p:strVal val="visible"/>
                                      </p:to>
                                    </p:set>
                                    <p:anim calcmode="lin" valueType="num">
                                      <p:cBhvr additive="base">
                                        <p:cTn id="13" dur="500" fill="hold"/>
                                        <p:tgtEl>
                                          <p:spTgt spid="4218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21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21891">
                                            <p:txEl>
                                              <p:pRg st="2" end="2"/>
                                            </p:txEl>
                                          </p:spTgt>
                                        </p:tgtEl>
                                        <p:attrNameLst>
                                          <p:attrName>style.visibility</p:attrName>
                                        </p:attrNameLst>
                                      </p:cBhvr>
                                      <p:to>
                                        <p:strVal val="visible"/>
                                      </p:to>
                                    </p:set>
                                    <p:anim calcmode="lin" valueType="num">
                                      <p:cBhvr additive="base">
                                        <p:cTn id="19" dur="500" fill="hold"/>
                                        <p:tgtEl>
                                          <p:spTgt spid="4218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2189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21891">
                                            <p:txEl>
                                              <p:pRg st="3" end="3"/>
                                            </p:txEl>
                                          </p:spTgt>
                                        </p:tgtEl>
                                        <p:attrNameLst>
                                          <p:attrName>style.visibility</p:attrName>
                                        </p:attrNameLst>
                                      </p:cBhvr>
                                      <p:to>
                                        <p:strVal val="visible"/>
                                      </p:to>
                                    </p:set>
                                    <p:anim calcmode="lin" valueType="num">
                                      <p:cBhvr additive="base">
                                        <p:cTn id="23" dur="500" fill="hold"/>
                                        <p:tgtEl>
                                          <p:spTgt spid="421891">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2189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21891">
                                            <p:txEl>
                                              <p:pRg st="4" end="4"/>
                                            </p:txEl>
                                          </p:spTgt>
                                        </p:tgtEl>
                                        <p:attrNameLst>
                                          <p:attrName>style.visibility</p:attrName>
                                        </p:attrNameLst>
                                      </p:cBhvr>
                                      <p:to>
                                        <p:strVal val="visible"/>
                                      </p:to>
                                    </p:set>
                                    <p:anim calcmode="lin" valueType="num">
                                      <p:cBhvr additive="base">
                                        <p:cTn id="27" dur="500" fill="hold"/>
                                        <p:tgtEl>
                                          <p:spTgt spid="42189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218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1"/>
          <p:cNvSpPr>
            <a:spLocks noGrp="1"/>
          </p:cNvSpPr>
          <p:nvPr>
            <p:ph type="title"/>
          </p:nvPr>
        </p:nvSpPr>
        <p:spPr/>
        <p:txBody>
          <a:bodyPr>
            <a:normAutofit/>
          </a:bodyPr>
          <a:lstStyle/>
          <a:p>
            <a:pPr>
              <a:defRPr/>
            </a:pPr>
            <a:r>
              <a:rPr lang="en-US" sz="3600" b="1" dirty="0">
                <a:solidFill>
                  <a:schemeClr val="tx2"/>
                </a:solidFill>
              </a:rPr>
              <a:t>AD/HD Response Rate to Stimulant Titration</a:t>
            </a:r>
          </a:p>
        </p:txBody>
      </p:sp>
      <p:sp>
        <p:nvSpPr>
          <p:cNvPr id="268291" name="Content Placeholder 2"/>
          <p:cNvSpPr>
            <a:spLocks noGrp="1"/>
          </p:cNvSpPr>
          <p:nvPr>
            <p:ph idx="1"/>
          </p:nvPr>
        </p:nvSpPr>
        <p:spPr/>
        <p:txBody>
          <a:bodyPr>
            <a:normAutofit/>
          </a:bodyPr>
          <a:lstStyle/>
          <a:p>
            <a:pPr>
              <a:buFontTx/>
              <a:buNone/>
            </a:pPr>
            <a:r>
              <a:rPr lang="en-US" b="1" dirty="0" smtClean="0"/>
              <a:t>	“If methylphenidate (sic., </a:t>
            </a:r>
            <a:r>
              <a:rPr lang="en-US" b="1" dirty="0" err="1" smtClean="0"/>
              <a:t>ritalin</a:t>
            </a:r>
            <a:r>
              <a:rPr lang="en-US" b="1" dirty="0" smtClean="0"/>
              <a:t>) is not effective or if there are side effects then the next alternative is </a:t>
            </a:r>
            <a:r>
              <a:rPr lang="en-US" b="1" dirty="0" err="1" smtClean="0"/>
              <a:t>dextroamphetamine</a:t>
            </a:r>
            <a:r>
              <a:rPr lang="en-US" b="1" dirty="0" smtClean="0"/>
              <a:t> (sic., </a:t>
            </a:r>
            <a:r>
              <a:rPr lang="en-US" b="1" dirty="0" err="1" smtClean="0"/>
              <a:t>dexedrine</a:t>
            </a:r>
            <a:r>
              <a:rPr lang="en-US" b="1" dirty="0" smtClean="0"/>
              <a:t>)…If the diagnosis has been appropriately made, the response rate is about 80% to 96%.”</a:t>
            </a:r>
          </a:p>
          <a:p>
            <a:pPr>
              <a:buFontTx/>
              <a:buNone/>
            </a:pPr>
            <a:endParaRPr lang="en-US" sz="1800" b="1" dirty="0"/>
          </a:p>
          <a:p>
            <a:pPr>
              <a:buFontTx/>
              <a:buNone/>
            </a:pPr>
            <a:endParaRPr lang="en-US" sz="1800" b="1" dirty="0"/>
          </a:p>
          <a:p>
            <a:pPr>
              <a:buFontTx/>
              <a:buNone/>
            </a:pPr>
            <a:r>
              <a:rPr lang="en-US" sz="1800" b="1" dirty="0"/>
              <a:t>Mahoney, W. (2002). The Use of Stimulant Medication in the Treatment of Attention Deficit  Hyperactivity  Disorder. </a:t>
            </a:r>
            <a:r>
              <a:rPr lang="en-US" sz="1800" b="1" u="sng" dirty="0"/>
              <a:t>Pediatrics &amp; Child Health</a:t>
            </a:r>
            <a:r>
              <a:rPr lang="en-US" sz="1800" b="1" dirty="0"/>
              <a:t>, </a:t>
            </a:r>
            <a:r>
              <a:rPr lang="en-US" sz="1800" b="1" u="sng" dirty="0"/>
              <a:t>7</a:t>
            </a:r>
            <a:r>
              <a:rPr lang="en-US" sz="1800" b="1" dirty="0"/>
              <a:t> (10), pp. 693-696; From website: </a:t>
            </a:r>
            <a:r>
              <a:rPr lang="en-US" sz="1800" b="1" dirty="0">
                <a:hlinkClick r:id="rId3"/>
              </a:rPr>
              <a:t>www.ncbi.nlm.nih.gov/pmc/articles/PMC2796531</a:t>
            </a:r>
            <a:r>
              <a:rPr lang="en-US" sz="1800" dirty="0"/>
              <a:t>. </a:t>
            </a:r>
          </a:p>
        </p:txBody>
      </p:sp>
      <p:sp>
        <p:nvSpPr>
          <p:cNvPr id="268292" name="Date Placeholder 3"/>
          <p:cNvSpPr>
            <a:spLocks noGrp="1"/>
          </p:cNvSpPr>
          <p:nvPr>
            <p:ph type="dt" sz="quarter" idx="10"/>
          </p:nvPr>
        </p:nvSpPr>
        <p:spPr>
          <a:noFill/>
        </p:spPr>
        <p:txBody>
          <a:bodyPr/>
          <a:lstStyle/>
          <a:p>
            <a:r>
              <a:rPr lang="en-US" smtClean="0"/>
              <a:t>All Rights Reserved</a:t>
            </a:r>
          </a:p>
        </p:txBody>
      </p:sp>
      <p:sp>
        <p:nvSpPr>
          <p:cNvPr id="268293" name="Footer Placeholder 4"/>
          <p:cNvSpPr>
            <a:spLocks noGrp="1"/>
          </p:cNvSpPr>
          <p:nvPr>
            <p:ph type="ftr" sz="quarter" idx="11"/>
          </p:nvPr>
        </p:nvSpPr>
        <p:spPr>
          <a:noFill/>
        </p:spPr>
        <p:txBody>
          <a:bodyPr/>
          <a:lstStyle/>
          <a:p>
            <a:r>
              <a:rPr lang="en-US" smtClean="0"/>
              <a:t>Kevin T. Blake, Ph.D., P.L.C.</a:t>
            </a:r>
          </a:p>
        </p:txBody>
      </p:sp>
      <p:sp>
        <p:nvSpPr>
          <p:cNvPr id="268294" name="Slide Number Placeholder 5"/>
          <p:cNvSpPr>
            <a:spLocks noGrp="1"/>
          </p:cNvSpPr>
          <p:nvPr>
            <p:ph type="sldNum" sz="quarter" idx="12"/>
          </p:nvPr>
        </p:nvSpPr>
        <p:spPr>
          <a:noFill/>
        </p:spPr>
        <p:txBody>
          <a:bodyPr/>
          <a:lstStyle/>
          <a:p>
            <a:fld id="{1E7A6696-806D-4EFD-BA06-B212E319CFE0}" type="slidenum">
              <a:rPr lang="en-US" smtClean="0"/>
              <a:pPr/>
              <a:t>95</a:t>
            </a:fld>
            <a:endParaRPr lang="en-US" smtClean="0"/>
          </a:p>
        </p:txBody>
      </p:sp>
      <p:pic>
        <p:nvPicPr>
          <p:cNvPr id="268295" name="Picture 4" descr="G0193040"/>
          <p:cNvPicPr>
            <a:picLocks noChangeAspect="1" noChangeArrowheads="1"/>
          </p:cNvPicPr>
          <p:nvPr/>
        </p:nvPicPr>
        <p:blipFill>
          <a:blip r:embed="rId4" cstate="print"/>
          <a:srcRect/>
          <a:stretch>
            <a:fillRect/>
          </a:stretch>
        </p:blipFill>
        <p:spPr bwMode="auto">
          <a:xfrm>
            <a:off x="7870055" y="5114437"/>
            <a:ext cx="1676400" cy="1062526"/>
          </a:xfrm>
          <a:prstGeom prst="rect">
            <a:avLst/>
          </a:prstGeom>
          <a:noFill/>
          <a:ln w="9525">
            <a:noFill/>
            <a:miter lim="800000"/>
            <a:headEnd/>
            <a:tailEnd/>
          </a:ln>
        </p:spPr>
      </p:pic>
    </p:spTree>
    <p:extLst>
      <p:ext uri="{BB962C8B-B14F-4D97-AF65-F5344CB8AC3E}">
        <p14:creationId xmlns:p14="http://schemas.microsoft.com/office/powerpoint/2010/main" val="168795202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Date Placeholder 1"/>
          <p:cNvSpPr>
            <a:spLocks noGrp="1"/>
          </p:cNvSpPr>
          <p:nvPr>
            <p:ph type="dt" sz="quarter" idx="10"/>
          </p:nvPr>
        </p:nvSpPr>
        <p:spPr>
          <a:noFill/>
        </p:spPr>
        <p:txBody>
          <a:bodyPr/>
          <a:lstStyle/>
          <a:p>
            <a:r>
              <a:rPr lang="en-US" smtClean="0"/>
              <a:t>All Rights Reserved</a:t>
            </a:r>
          </a:p>
        </p:txBody>
      </p:sp>
      <p:sp>
        <p:nvSpPr>
          <p:cNvPr id="367619" name="Footer Placeholder 2"/>
          <p:cNvSpPr>
            <a:spLocks noGrp="1"/>
          </p:cNvSpPr>
          <p:nvPr>
            <p:ph type="ftr" sz="quarter" idx="11"/>
          </p:nvPr>
        </p:nvSpPr>
        <p:spPr>
          <a:noFill/>
        </p:spPr>
        <p:txBody>
          <a:bodyPr/>
          <a:lstStyle/>
          <a:p>
            <a:r>
              <a:rPr lang="en-US" smtClean="0"/>
              <a:t>Kevin T. Blake, Ph.D., P.L.C.</a:t>
            </a:r>
          </a:p>
        </p:txBody>
      </p:sp>
      <p:sp>
        <p:nvSpPr>
          <p:cNvPr id="367620" name="Slide Number Placeholder 3"/>
          <p:cNvSpPr>
            <a:spLocks noGrp="1"/>
          </p:cNvSpPr>
          <p:nvPr>
            <p:ph type="sldNum" sz="quarter" idx="12"/>
          </p:nvPr>
        </p:nvSpPr>
        <p:spPr>
          <a:noFill/>
        </p:spPr>
        <p:txBody>
          <a:bodyPr/>
          <a:lstStyle/>
          <a:p>
            <a:fld id="{D1C56C83-6FBC-41A1-A5B2-AB694326BD13}" type="slidenum">
              <a:rPr lang="en-US" smtClean="0"/>
              <a:pPr/>
              <a:t>96</a:t>
            </a:fld>
            <a:endParaRPr lang="en-US" smtClean="0"/>
          </a:p>
        </p:txBody>
      </p:sp>
      <p:sp>
        <p:nvSpPr>
          <p:cNvPr id="367621" name="Rectangle 2"/>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3600" b="1" dirty="0">
                <a:solidFill>
                  <a:schemeClr val="accent3">
                    <a:lumMod val="50000"/>
                  </a:schemeClr>
                </a:solidFill>
              </a:rPr>
              <a:t>Medication and Sluggish Cognitive Tempo AD/HD </a:t>
            </a:r>
          </a:p>
        </p:txBody>
      </p:sp>
      <p:sp>
        <p:nvSpPr>
          <p:cNvPr id="367622" name="Rectangle 3"/>
          <p:cNvSpPr>
            <a:spLocks noChangeArrowheads="1"/>
          </p:cNvSpPr>
          <p:nvPr/>
        </p:nvSpPr>
        <p:spPr bwMode="auto">
          <a:xfrm>
            <a:off x="1981200" y="1417638"/>
            <a:ext cx="8229600" cy="4800600"/>
          </a:xfrm>
          <a:prstGeom prst="rect">
            <a:avLst/>
          </a:prstGeom>
          <a:noFill/>
          <a:ln w="9525">
            <a:noFill/>
            <a:miter lim="800000"/>
            <a:headEnd/>
            <a:tailEnd/>
          </a:ln>
        </p:spPr>
        <p:txBody>
          <a:bodyPr/>
          <a:lstStyle/>
          <a:p>
            <a:pPr>
              <a:lnSpc>
                <a:spcPct val="90000"/>
              </a:lnSpc>
              <a:spcBef>
                <a:spcPct val="20000"/>
              </a:spcBef>
            </a:pPr>
            <a:r>
              <a:rPr lang="en-US" sz="2800" b="1" dirty="0" err="1"/>
              <a:t>Strattera</a:t>
            </a:r>
            <a:r>
              <a:rPr lang="en-US" sz="2800" b="1" dirty="0"/>
              <a:t> (</a:t>
            </a:r>
            <a:r>
              <a:rPr lang="en-US" sz="2800" b="1" dirty="0" err="1"/>
              <a:t>Atomoxetine</a:t>
            </a:r>
            <a:r>
              <a:rPr lang="en-US" sz="2800" b="1" dirty="0"/>
              <a:t>):</a:t>
            </a:r>
          </a:p>
          <a:p>
            <a:pPr marL="742950" lvl="1" indent="-285750">
              <a:lnSpc>
                <a:spcPct val="90000"/>
              </a:lnSpc>
              <a:spcBef>
                <a:spcPct val="20000"/>
              </a:spcBef>
              <a:buFontTx/>
              <a:buChar char="–"/>
            </a:pPr>
            <a:r>
              <a:rPr lang="en-US" sz="2800" b="1" dirty="0"/>
              <a:t>Selective </a:t>
            </a:r>
            <a:r>
              <a:rPr lang="en-US" sz="2800" b="1" dirty="0" err="1"/>
              <a:t>Norepinehrine</a:t>
            </a:r>
            <a:r>
              <a:rPr lang="en-US" sz="2800" b="1" dirty="0"/>
              <a:t> Reuptake Inhibitor</a:t>
            </a:r>
          </a:p>
          <a:p>
            <a:pPr marL="342900" indent="-342900">
              <a:lnSpc>
                <a:spcPct val="90000"/>
              </a:lnSpc>
              <a:spcBef>
                <a:spcPct val="20000"/>
              </a:spcBef>
            </a:pPr>
            <a:r>
              <a:rPr lang="en-US" sz="2800" b="1" dirty="0"/>
              <a:t>		Good for depression &amp; anxiety too</a:t>
            </a:r>
          </a:p>
          <a:p>
            <a:pPr marL="742950" lvl="1" indent="-285750">
              <a:lnSpc>
                <a:spcPct val="90000"/>
              </a:lnSpc>
              <a:spcBef>
                <a:spcPct val="20000"/>
              </a:spcBef>
              <a:buFontTx/>
              <a:buChar char="–"/>
            </a:pPr>
            <a:r>
              <a:rPr lang="en-US" sz="2800" b="1" dirty="0"/>
              <a:t>Schedule II: Not Controlled – Call in Scripts</a:t>
            </a:r>
          </a:p>
          <a:p>
            <a:pPr marL="742950" lvl="1" indent="-285750">
              <a:lnSpc>
                <a:spcPct val="90000"/>
              </a:lnSpc>
              <a:spcBef>
                <a:spcPct val="20000"/>
              </a:spcBef>
              <a:buFontTx/>
              <a:buChar char="–"/>
            </a:pPr>
            <a:r>
              <a:rPr lang="en-US" sz="2800" b="1" dirty="0"/>
              <a:t>Side Effects: insomnia, nausea, dry mouth, 	constipation, dizziness, decreased appetite,    	urinary difficulty, erectile disturbance, 	decreased libido, slight increase in blood 	pressure and pulse, liver problems (rare)</a:t>
            </a:r>
          </a:p>
          <a:p>
            <a:pPr marL="342900" indent="-342900">
              <a:lnSpc>
                <a:spcPct val="90000"/>
              </a:lnSpc>
              <a:spcBef>
                <a:spcPct val="20000"/>
              </a:spcBef>
            </a:pPr>
            <a:endParaRPr lang="en-US" sz="1400" b="1" dirty="0"/>
          </a:p>
          <a:p>
            <a:pPr marL="342900" indent="-342900">
              <a:lnSpc>
                <a:spcPct val="90000"/>
              </a:lnSpc>
              <a:spcBef>
                <a:spcPct val="20000"/>
              </a:spcBef>
            </a:pPr>
            <a:r>
              <a:rPr lang="en-US" sz="1400" b="1" dirty="0"/>
              <a:t>Author (2004). </a:t>
            </a:r>
            <a:r>
              <a:rPr lang="en-US" sz="1400" b="1" u="sng" dirty="0"/>
              <a:t>Managing Medication for Adults with AD/HD</a:t>
            </a:r>
            <a:r>
              <a:rPr lang="en-US" sz="1400" b="1" dirty="0"/>
              <a:t>. National Resource Center on AD/HD (A Program of CHADD), p. 1-12; From Website: www.helpforadhd.org/documents/wwk10.pdf.</a:t>
            </a:r>
          </a:p>
        </p:txBody>
      </p:sp>
      <p:pic>
        <p:nvPicPr>
          <p:cNvPr id="367623" name="Picture 4" descr="G0193040"/>
          <p:cNvPicPr>
            <a:picLocks noChangeAspect="1" noChangeArrowheads="1"/>
          </p:cNvPicPr>
          <p:nvPr/>
        </p:nvPicPr>
        <p:blipFill>
          <a:blip r:embed="rId3" cstate="print"/>
          <a:srcRect/>
          <a:stretch>
            <a:fillRect/>
          </a:stretch>
        </p:blipFill>
        <p:spPr bwMode="auto">
          <a:xfrm>
            <a:off x="8610600" y="762000"/>
            <a:ext cx="1143000" cy="1111250"/>
          </a:xfrm>
          <a:prstGeom prst="rect">
            <a:avLst/>
          </a:prstGeom>
          <a:noFill/>
          <a:ln w="9525">
            <a:noFill/>
            <a:miter lim="800000"/>
            <a:headEnd/>
            <a:tailEnd/>
          </a:ln>
        </p:spPr>
      </p:pic>
    </p:spTree>
    <p:extLst>
      <p:ext uri="{BB962C8B-B14F-4D97-AF65-F5344CB8AC3E}">
        <p14:creationId xmlns:p14="http://schemas.microsoft.com/office/powerpoint/2010/main" val="37140199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Date Placeholder 1"/>
          <p:cNvSpPr>
            <a:spLocks noGrp="1"/>
          </p:cNvSpPr>
          <p:nvPr>
            <p:ph type="dt" sz="quarter" idx="10"/>
          </p:nvPr>
        </p:nvSpPr>
        <p:spPr>
          <a:noFill/>
        </p:spPr>
        <p:txBody>
          <a:bodyPr/>
          <a:lstStyle/>
          <a:p>
            <a:r>
              <a:rPr lang="en-US" smtClean="0"/>
              <a:t>All Rights Reserved</a:t>
            </a:r>
          </a:p>
        </p:txBody>
      </p:sp>
      <p:sp>
        <p:nvSpPr>
          <p:cNvPr id="368643" name="Footer Placeholder 2"/>
          <p:cNvSpPr>
            <a:spLocks noGrp="1"/>
          </p:cNvSpPr>
          <p:nvPr>
            <p:ph type="ftr" sz="quarter" idx="11"/>
          </p:nvPr>
        </p:nvSpPr>
        <p:spPr>
          <a:noFill/>
        </p:spPr>
        <p:txBody>
          <a:bodyPr/>
          <a:lstStyle/>
          <a:p>
            <a:r>
              <a:rPr lang="en-US" smtClean="0"/>
              <a:t>Kevin T. Blake, Ph.D., P.L.C.</a:t>
            </a:r>
          </a:p>
        </p:txBody>
      </p:sp>
      <p:sp>
        <p:nvSpPr>
          <p:cNvPr id="368644" name="Slide Number Placeholder 3"/>
          <p:cNvSpPr>
            <a:spLocks noGrp="1"/>
          </p:cNvSpPr>
          <p:nvPr>
            <p:ph type="sldNum" sz="quarter" idx="12"/>
          </p:nvPr>
        </p:nvSpPr>
        <p:spPr>
          <a:noFill/>
        </p:spPr>
        <p:txBody>
          <a:bodyPr/>
          <a:lstStyle/>
          <a:p>
            <a:fld id="{1CC9C823-A9AA-45F6-8C8C-C070DA934B2E}" type="slidenum">
              <a:rPr lang="en-US" smtClean="0"/>
              <a:pPr/>
              <a:t>97</a:t>
            </a:fld>
            <a:endParaRPr lang="en-US" smtClean="0"/>
          </a:p>
        </p:txBody>
      </p:sp>
      <p:sp>
        <p:nvSpPr>
          <p:cNvPr id="368645" name="Rectangle 2"/>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3200" b="1" dirty="0">
                <a:solidFill>
                  <a:srgbClr val="006600"/>
                </a:solidFill>
              </a:rPr>
              <a:t>Medications and Sluggish Cognitive Tempo AD/HD</a:t>
            </a:r>
            <a:r>
              <a:rPr lang="en-US" sz="3200" b="1" dirty="0">
                <a:solidFill>
                  <a:schemeClr val="tx2"/>
                </a:solidFill>
              </a:rPr>
              <a:t> </a:t>
            </a:r>
          </a:p>
        </p:txBody>
      </p:sp>
      <p:sp>
        <p:nvSpPr>
          <p:cNvPr id="423939" name="Rectangle 3"/>
          <p:cNvSpPr>
            <a:spLocks noChangeArrowheads="1"/>
          </p:cNvSpPr>
          <p:nvPr/>
        </p:nvSpPr>
        <p:spPr bwMode="auto">
          <a:xfrm>
            <a:off x="1676400" y="1295401"/>
            <a:ext cx="8534400" cy="4830763"/>
          </a:xfrm>
          <a:prstGeom prst="rect">
            <a:avLst/>
          </a:prstGeom>
          <a:noFill/>
          <a:ln w="9525">
            <a:noFill/>
            <a:miter lim="800000"/>
            <a:headEnd/>
            <a:tailEnd/>
          </a:ln>
          <a:effectLst/>
        </p:spPr>
        <p:txBody>
          <a:bodyPr/>
          <a:lstStyle/>
          <a:p>
            <a:pPr>
              <a:spcBef>
                <a:spcPct val="20000"/>
              </a:spcBef>
              <a:defRPr/>
            </a:pPr>
            <a:r>
              <a:rPr lang="en-US" sz="2800" b="1" dirty="0" err="1"/>
              <a:t>Provigil</a:t>
            </a:r>
            <a:r>
              <a:rPr lang="en-US" sz="2800" b="1" dirty="0"/>
              <a:t> (</a:t>
            </a:r>
            <a:r>
              <a:rPr lang="en-US" sz="2800" b="1" dirty="0" err="1"/>
              <a:t>Modafinal</a:t>
            </a:r>
            <a:r>
              <a:rPr lang="en-US" sz="2800" b="1" dirty="0"/>
              <a:t>)</a:t>
            </a:r>
          </a:p>
          <a:p>
            <a:pPr marL="742950" lvl="1" indent="-285750">
              <a:spcBef>
                <a:spcPct val="20000"/>
              </a:spcBef>
              <a:buFontTx/>
              <a:buChar char="–"/>
              <a:defRPr/>
            </a:pPr>
            <a:r>
              <a:rPr lang="en-US" sz="2400" b="1" dirty="0"/>
              <a:t>Will be marketed as “</a:t>
            </a:r>
            <a:r>
              <a:rPr lang="en-US" sz="2400" b="1" i="1" dirty="0" err="1">
                <a:solidFill>
                  <a:srgbClr val="3333CC"/>
                </a:solidFill>
                <a:effectLst>
                  <a:outerShdw blurRad="38100" dist="38100" dir="2700000" algn="tl">
                    <a:srgbClr val="C0C0C0"/>
                  </a:outerShdw>
                </a:effectLst>
              </a:rPr>
              <a:t>Sparlon</a:t>
            </a:r>
            <a:r>
              <a:rPr lang="en-US" sz="2400" b="1" dirty="0"/>
              <a:t>” as an AD/HD medication</a:t>
            </a:r>
          </a:p>
          <a:p>
            <a:pPr marL="742950" lvl="1" indent="-285750">
              <a:spcBef>
                <a:spcPct val="20000"/>
              </a:spcBef>
              <a:buFontTx/>
              <a:buChar char="–"/>
              <a:defRPr/>
            </a:pPr>
            <a:r>
              <a:rPr lang="en-US" sz="2400" b="1" dirty="0"/>
              <a:t>Significantly reduces inattention, hyperactivity and impulsivity in home and school, no withdrawal rebound</a:t>
            </a:r>
          </a:p>
          <a:p>
            <a:pPr marL="742950" lvl="1" indent="-285750">
              <a:spcBef>
                <a:spcPct val="20000"/>
              </a:spcBef>
              <a:buFontTx/>
              <a:buChar char="–"/>
              <a:defRPr/>
            </a:pPr>
            <a:r>
              <a:rPr lang="en-US" sz="2400" b="1" dirty="0"/>
              <a:t>Few side effects: Insomnia (28%), Headache (22%), Decreased Appetite (18%), Abdominal Pain; Insomnia and Appetite problems decrease with time</a:t>
            </a:r>
          </a:p>
          <a:p>
            <a:pPr marL="742950" lvl="1" indent="-285750">
              <a:spcBef>
                <a:spcPct val="20000"/>
              </a:spcBef>
              <a:buFontTx/>
              <a:buChar char="–"/>
              <a:defRPr/>
            </a:pPr>
            <a:r>
              <a:rPr lang="en-US" sz="2400" b="1" dirty="0"/>
              <a:t>Low abuse potential/Not a controlled substance- Schedule IV Medication</a:t>
            </a:r>
          </a:p>
          <a:p>
            <a:pPr marL="742950" lvl="1" indent="-285750">
              <a:spcBef>
                <a:spcPct val="20000"/>
              </a:spcBef>
              <a:buFontTx/>
              <a:buChar char="–"/>
              <a:defRPr/>
            </a:pPr>
            <a:r>
              <a:rPr lang="en-US" sz="2400" b="1" dirty="0"/>
              <a:t>May increase right frontal lobe wakefulness, alerting and executive functioning</a:t>
            </a:r>
          </a:p>
        </p:txBody>
      </p:sp>
      <p:pic>
        <p:nvPicPr>
          <p:cNvPr id="368647" name="Picture 4" descr="G0193040"/>
          <p:cNvPicPr>
            <a:picLocks noChangeAspect="1" noChangeArrowheads="1"/>
          </p:cNvPicPr>
          <p:nvPr/>
        </p:nvPicPr>
        <p:blipFill>
          <a:blip r:embed="rId3" cstate="print"/>
          <a:srcRect/>
          <a:stretch>
            <a:fillRect/>
          </a:stretch>
        </p:blipFill>
        <p:spPr bwMode="auto">
          <a:xfrm>
            <a:off x="7391400" y="990600"/>
            <a:ext cx="1524000" cy="685800"/>
          </a:xfrm>
          <a:prstGeom prst="rect">
            <a:avLst/>
          </a:prstGeom>
          <a:noFill/>
          <a:ln w="9525">
            <a:noFill/>
            <a:miter lim="800000"/>
            <a:headEnd/>
            <a:tailEnd/>
          </a:ln>
        </p:spPr>
      </p:pic>
    </p:spTree>
    <p:extLst>
      <p:ext uri="{BB962C8B-B14F-4D97-AF65-F5344CB8AC3E}">
        <p14:creationId xmlns:p14="http://schemas.microsoft.com/office/powerpoint/2010/main" val="155311170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Date Placeholder 1"/>
          <p:cNvSpPr>
            <a:spLocks noGrp="1"/>
          </p:cNvSpPr>
          <p:nvPr>
            <p:ph type="dt" sz="quarter" idx="10"/>
          </p:nvPr>
        </p:nvSpPr>
        <p:spPr>
          <a:noFill/>
        </p:spPr>
        <p:txBody>
          <a:bodyPr/>
          <a:lstStyle/>
          <a:p>
            <a:r>
              <a:rPr lang="en-US" smtClean="0"/>
              <a:t>All Rights Reserved</a:t>
            </a:r>
          </a:p>
        </p:txBody>
      </p:sp>
      <p:sp>
        <p:nvSpPr>
          <p:cNvPr id="369667" name="Footer Placeholder 2"/>
          <p:cNvSpPr>
            <a:spLocks noGrp="1"/>
          </p:cNvSpPr>
          <p:nvPr>
            <p:ph type="ftr" sz="quarter" idx="11"/>
          </p:nvPr>
        </p:nvSpPr>
        <p:spPr>
          <a:noFill/>
        </p:spPr>
        <p:txBody>
          <a:bodyPr/>
          <a:lstStyle/>
          <a:p>
            <a:r>
              <a:rPr lang="en-US" smtClean="0"/>
              <a:t>Kevin T. Blake, Ph.D., P.L.C.</a:t>
            </a:r>
          </a:p>
        </p:txBody>
      </p:sp>
      <p:sp>
        <p:nvSpPr>
          <p:cNvPr id="369668" name="Slide Number Placeholder 3"/>
          <p:cNvSpPr>
            <a:spLocks noGrp="1"/>
          </p:cNvSpPr>
          <p:nvPr>
            <p:ph type="sldNum" sz="quarter" idx="12"/>
          </p:nvPr>
        </p:nvSpPr>
        <p:spPr>
          <a:noFill/>
        </p:spPr>
        <p:txBody>
          <a:bodyPr/>
          <a:lstStyle/>
          <a:p>
            <a:fld id="{65133501-1BBB-4668-9672-5FCEC648537C}" type="slidenum">
              <a:rPr lang="en-US" smtClean="0"/>
              <a:pPr/>
              <a:t>98</a:t>
            </a:fld>
            <a:endParaRPr lang="en-US" smtClean="0"/>
          </a:p>
        </p:txBody>
      </p:sp>
      <p:sp>
        <p:nvSpPr>
          <p:cNvPr id="369669" name="Rectangle 2"/>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3600" b="1">
                <a:solidFill>
                  <a:srgbClr val="006600"/>
                </a:solidFill>
              </a:rPr>
              <a:t>Medication and Sluggish Cognitive Tempo AD/HD (Continued)</a:t>
            </a:r>
          </a:p>
        </p:txBody>
      </p:sp>
      <p:sp>
        <p:nvSpPr>
          <p:cNvPr id="424963" name="Rectangle 3"/>
          <p:cNvSpPr>
            <a:spLocks noChangeArrowheads="1"/>
          </p:cNvSpPr>
          <p:nvPr/>
        </p:nvSpPr>
        <p:spPr bwMode="auto">
          <a:xfrm>
            <a:off x="1981200" y="1371601"/>
            <a:ext cx="8229600" cy="4754563"/>
          </a:xfrm>
          <a:prstGeom prst="rect">
            <a:avLst/>
          </a:prstGeom>
          <a:noFill/>
          <a:ln w="9525">
            <a:noFill/>
            <a:miter lim="800000"/>
            <a:headEnd/>
            <a:tailEnd/>
          </a:ln>
          <a:effectLst/>
        </p:spPr>
        <p:txBody>
          <a:bodyPr/>
          <a:lstStyle/>
          <a:p>
            <a:pPr>
              <a:lnSpc>
                <a:spcPct val="90000"/>
              </a:lnSpc>
              <a:spcBef>
                <a:spcPct val="20000"/>
              </a:spcBef>
              <a:defRPr/>
            </a:pPr>
            <a:r>
              <a:rPr lang="en-US" sz="2800" b="1" dirty="0"/>
              <a:t>The FDA recently rejected approving </a:t>
            </a:r>
            <a:r>
              <a:rPr lang="en-US" sz="2800" b="1" dirty="0" err="1"/>
              <a:t>Modafinil</a:t>
            </a:r>
            <a:r>
              <a:rPr lang="en-US" sz="2800" b="1" dirty="0"/>
              <a:t> as an AD/HD medication.</a:t>
            </a:r>
          </a:p>
          <a:p>
            <a:pPr marL="342900" indent="-342900">
              <a:lnSpc>
                <a:spcPct val="90000"/>
              </a:lnSpc>
              <a:spcBef>
                <a:spcPct val="20000"/>
              </a:spcBef>
              <a:defRPr/>
            </a:pPr>
            <a:r>
              <a:rPr lang="en-US" b="1" dirty="0"/>
              <a:t>Author (February/March, 2006) Two New Medications Promise Greater Convenience, Smaller Potential for Abuse. </a:t>
            </a:r>
            <a:r>
              <a:rPr lang="en-US" b="1" u="sng" dirty="0" err="1"/>
              <a:t>ADDitude</a:t>
            </a:r>
            <a:r>
              <a:rPr lang="en-US" b="1" dirty="0"/>
              <a:t>, </a:t>
            </a:r>
            <a:r>
              <a:rPr lang="en-US" b="1" u="sng" dirty="0"/>
              <a:t>6</a:t>
            </a:r>
            <a:r>
              <a:rPr lang="en-US" b="1" dirty="0"/>
              <a:t> (4), p. 11.</a:t>
            </a:r>
          </a:p>
          <a:p>
            <a:pPr marL="342900" indent="-342900">
              <a:lnSpc>
                <a:spcPct val="90000"/>
              </a:lnSpc>
              <a:spcBef>
                <a:spcPct val="20000"/>
              </a:spcBef>
              <a:defRPr/>
            </a:pPr>
            <a:r>
              <a:rPr lang="en-US" b="1" dirty="0">
                <a:hlinkClick r:id="rId3"/>
              </a:rPr>
              <a:t>www.fda.gov/ohrms/dockets/ac/06/briefing/2006-4212b1-01-09-fda-tab9.pdf</a:t>
            </a:r>
            <a:r>
              <a:rPr lang="en-US" b="1" dirty="0"/>
              <a:t> </a:t>
            </a:r>
          </a:p>
          <a:p>
            <a:pPr marL="342900" indent="-342900">
              <a:lnSpc>
                <a:spcPct val="90000"/>
              </a:lnSpc>
              <a:spcBef>
                <a:spcPct val="20000"/>
              </a:spcBef>
              <a:defRPr/>
            </a:pPr>
            <a:endParaRPr lang="en-US" b="1" dirty="0"/>
          </a:p>
          <a:p>
            <a:pPr marL="342900" indent="-342900">
              <a:lnSpc>
                <a:spcPct val="90000"/>
              </a:lnSpc>
              <a:spcBef>
                <a:spcPct val="20000"/>
              </a:spcBef>
              <a:defRPr/>
            </a:pPr>
            <a:r>
              <a:rPr lang="en-US" b="1" dirty="0" err="1"/>
              <a:t>Mechcatie</a:t>
            </a:r>
            <a:r>
              <a:rPr lang="en-US" b="1" dirty="0"/>
              <a:t>, E. (September, 2006). FDA Cites Stevens-Johnson in </a:t>
            </a:r>
            <a:r>
              <a:rPr lang="en-US" b="1" dirty="0" err="1"/>
              <a:t>Modafinil’s</a:t>
            </a:r>
            <a:r>
              <a:rPr lang="en-US" b="1" dirty="0"/>
              <a:t> ADHD Rejection. </a:t>
            </a:r>
            <a:r>
              <a:rPr lang="en-US" b="1" u="sng" dirty="0"/>
              <a:t>Clinical Psychiatry News</a:t>
            </a:r>
            <a:r>
              <a:rPr lang="en-US" b="1" dirty="0"/>
              <a:t>, 1-2. From website: </a:t>
            </a:r>
            <a:r>
              <a:rPr lang="en-US" b="1" dirty="0">
                <a:hlinkClick r:id="rId4"/>
              </a:rPr>
              <a:t>www.Findarticles.com/p/articles/mi_hb4345/is_9_34/ai_n29293254/</a:t>
            </a:r>
            <a:r>
              <a:rPr lang="en-US" b="1" dirty="0"/>
              <a:t> </a:t>
            </a:r>
          </a:p>
          <a:p>
            <a:pPr marL="342900" indent="-342900" algn="ctr">
              <a:lnSpc>
                <a:spcPct val="90000"/>
              </a:lnSpc>
              <a:spcBef>
                <a:spcPct val="20000"/>
              </a:spcBef>
              <a:defRPr/>
            </a:pPr>
            <a:r>
              <a:rPr lang="en-US" b="1" i="1" dirty="0">
                <a:solidFill>
                  <a:srgbClr val="3333CC"/>
                </a:solidFill>
                <a:effectLst>
                  <a:outerShdw blurRad="38100" dist="38100" dir="2700000" algn="tl">
                    <a:srgbClr val="C0C0C0"/>
                  </a:outerShdw>
                </a:effectLst>
              </a:rPr>
              <a:t>Other Reference of Interest</a:t>
            </a:r>
          </a:p>
          <a:p>
            <a:pPr marL="342900" indent="-342900">
              <a:lnSpc>
                <a:spcPct val="90000"/>
              </a:lnSpc>
              <a:spcBef>
                <a:spcPct val="20000"/>
              </a:spcBef>
              <a:defRPr/>
            </a:pPr>
            <a:r>
              <a:rPr lang="en-US" b="1" dirty="0" err="1"/>
              <a:t>Biederman</a:t>
            </a:r>
            <a:r>
              <a:rPr lang="en-US" b="1" dirty="0"/>
              <a:t>, J., Swanson, J., </a:t>
            </a:r>
            <a:r>
              <a:rPr lang="en-US" b="1" dirty="0" err="1"/>
              <a:t>Wigal</a:t>
            </a:r>
            <a:r>
              <a:rPr lang="en-US" b="1" dirty="0"/>
              <a:t>, S.B., </a:t>
            </a:r>
            <a:r>
              <a:rPr lang="en-US" b="1" dirty="0" err="1"/>
              <a:t>Kratohvil</a:t>
            </a:r>
            <a:r>
              <a:rPr lang="en-US" b="1" dirty="0"/>
              <a:t>, C.J., </a:t>
            </a:r>
            <a:r>
              <a:rPr lang="en-US" b="1" dirty="0" err="1"/>
              <a:t>Boellner</a:t>
            </a:r>
            <a:r>
              <a:rPr lang="en-US" b="1" dirty="0"/>
              <a:t>, S.W., Earl, C.Q., Jiang, J. and </a:t>
            </a:r>
            <a:r>
              <a:rPr lang="en-US" b="1" dirty="0" err="1"/>
              <a:t>Geenhill</a:t>
            </a:r>
            <a:r>
              <a:rPr lang="en-US" b="1" dirty="0"/>
              <a:t>, L. (December, 2005). Efficacy and Safety of </a:t>
            </a:r>
            <a:r>
              <a:rPr lang="en-US" b="1" dirty="0" err="1"/>
              <a:t>Modafinil</a:t>
            </a:r>
            <a:r>
              <a:rPr lang="en-US" b="1" dirty="0"/>
              <a:t> Film-Coated Tablets In Children and Adolescents with Attention-Deficit/Hyperactivity Disorder: Results of a Randomized, Double-Blind, Placebo-Controlled Flexible-Dose Study.  </a:t>
            </a:r>
            <a:r>
              <a:rPr lang="en-US" b="1" u="sng" dirty="0"/>
              <a:t>Pediatrics</a:t>
            </a:r>
            <a:r>
              <a:rPr lang="en-US" b="1" dirty="0"/>
              <a:t>, </a:t>
            </a:r>
            <a:r>
              <a:rPr lang="en-US" b="1" u="sng" dirty="0"/>
              <a:t>116</a:t>
            </a:r>
            <a:r>
              <a:rPr lang="en-US" b="1" dirty="0"/>
              <a:t> (6), pp. e-777-e-784; From Website: http://</a:t>
            </a:r>
            <a:r>
              <a:rPr lang="en-US" b="1" dirty="0">
                <a:hlinkClick r:id="rId5"/>
              </a:rPr>
              <a:t>pediatrics.aappublications.org/cgi/content/full/116/6/e777</a:t>
            </a:r>
            <a:r>
              <a:rPr lang="en-US" b="1" dirty="0"/>
              <a:t> .</a:t>
            </a:r>
          </a:p>
          <a:p>
            <a:pPr marL="342900" indent="-342900">
              <a:lnSpc>
                <a:spcPct val="90000"/>
              </a:lnSpc>
              <a:spcBef>
                <a:spcPct val="20000"/>
              </a:spcBef>
              <a:defRPr/>
            </a:pPr>
            <a:endParaRPr lang="en-US" sz="1600" dirty="0"/>
          </a:p>
        </p:txBody>
      </p:sp>
      <p:pic>
        <p:nvPicPr>
          <p:cNvPr id="369671" name="Picture 4" descr="G0193040"/>
          <p:cNvPicPr>
            <a:picLocks noChangeAspect="1" noChangeArrowheads="1"/>
          </p:cNvPicPr>
          <p:nvPr/>
        </p:nvPicPr>
        <p:blipFill>
          <a:blip r:embed="rId6" cstate="print"/>
          <a:srcRect/>
          <a:stretch>
            <a:fillRect/>
          </a:stretch>
        </p:blipFill>
        <p:spPr bwMode="auto">
          <a:xfrm>
            <a:off x="9220200" y="5486400"/>
            <a:ext cx="1447800" cy="806450"/>
          </a:xfrm>
          <a:prstGeom prst="rect">
            <a:avLst/>
          </a:prstGeom>
          <a:noFill/>
          <a:ln w="9525">
            <a:noFill/>
            <a:miter lim="800000"/>
            <a:headEnd/>
            <a:tailEnd/>
          </a:ln>
        </p:spPr>
      </p:pic>
    </p:spTree>
    <p:extLst>
      <p:ext uri="{BB962C8B-B14F-4D97-AF65-F5344CB8AC3E}">
        <p14:creationId xmlns:p14="http://schemas.microsoft.com/office/powerpoint/2010/main" val="33815194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tx2"/>
                </a:solidFill>
              </a:rPr>
              <a:t>Modafinil Side Effects</a:t>
            </a:r>
            <a:endParaRPr lang="en-US" b="1" dirty="0">
              <a:solidFill>
                <a:schemeClr val="tx2"/>
              </a:solidFill>
            </a:endParaRPr>
          </a:p>
        </p:txBody>
      </p:sp>
      <p:sp>
        <p:nvSpPr>
          <p:cNvPr id="6" name="Content Placeholder 5"/>
          <p:cNvSpPr>
            <a:spLocks noGrp="1"/>
          </p:cNvSpPr>
          <p:nvPr>
            <p:ph sz="half" idx="1"/>
          </p:nvPr>
        </p:nvSpPr>
        <p:spPr/>
        <p:txBody>
          <a:bodyPr>
            <a:normAutofit/>
          </a:bodyPr>
          <a:lstStyle/>
          <a:p>
            <a:pPr>
              <a:buNone/>
            </a:pPr>
            <a:r>
              <a:rPr lang="en-US" dirty="0" smtClean="0"/>
              <a:t>	</a:t>
            </a:r>
            <a:r>
              <a:rPr lang="en-US" b="1" dirty="0" smtClean="0"/>
              <a:t>“Headache, nausea, nervousness, anxiety, dizziness, and difficulty sleeping may occur. If any of these effects persist or worsen, notify your doctor or pharmacist promptly.”</a:t>
            </a:r>
          </a:p>
          <a:p>
            <a:pPr>
              <a:buNone/>
            </a:pPr>
            <a:r>
              <a:rPr lang="en-US" b="1" dirty="0" smtClean="0"/>
              <a:t>From website: </a:t>
            </a:r>
            <a:r>
              <a:rPr lang="en-US" b="1" dirty="0" smtClean="0">
                <a:hlinkClick r:id="rId3"/>
              </a:rPr>
              <a:t>http://www.rxlist.com/provigil-drug/consumer-side-effects-precautions.htm</a:t>
            </a:r>
            <a:r>
              <a:rPr lang="en-US" b="1" dirty="0" smtClean="0"/>
              <a:t>.  </a:t>
            </a:r>
            <a:endParaRPr lang="en-US" b="1" dirty="0"/>
          </a:p>
        </p:txBody>
      </p:sp>
      <p:sp>
        <p:nvSpPr>
          <p:cNvPr id="7" name="Content Placeholder 6"/>
          <p:cNvSpPr>
            <a:spLocks noGrp="1"/>
          </p:cNvSpPr>
          <p:nvPr>
            <p:ph sz="half" idx="2"/>
          </p:nvPr>
        </p:nvSpPr>
        <p:spPr>
          <a:xfrm>
            <a:off x="6172200" y="1447801"/>
            <a:ext cx="4038600" cy="4678363"/>
          </a:xfrm>
        </p:spPr>
        <p:txBody>
          <a:bodyPr>
            <a:noAutofit/>
          </a:bodyPr>
          <a:lstStyle/>
          <a:p>
            <a:pPr>
              <a:buNone/>
            </a:pPr>
            <a:r>
              <a:rPr lang="en-US" sz="2400" dirty="0"/>
              <a:t>	</a:t>
            </a:r>
            <a:r>
              <a:rPr lang="en-US" sz="2000" b="1" dirty="0"/>
              <a:t>“A very serious allergic reaction to this drug is rare. However, stop taking this medication and seek immediate medical attention if you notice any of the following symptoms of a serious allergic reaction: rash, itching/swelling (especially of the face/tongue/throat), skin blisters/peeling, severe dizziness, trouble breathing.” </a:t>
            </a:r>
          </a:p>
          <a:p>
            <a:pPr>
              <a:buNone/>
            </a:pPr>
            <a:r>
              <a:rPr lang="en-US" sz="2000" b="1" dirty="0"/>
              <a:t>      (Stephens Johnson Syndrome)</a:t>
            </a:r>
          </a:p>
        </p:txBody>
      </p:sp>
      <p:sp>
        <p:nvSpPr>
          <p:cNvPr id="2" name="Date Placeholder 1"/>
          <p:cNvSpPr>
            <a:spLocks noGrp="1"/>
          </p:cNvSpPr>
          <p:nvPr>
            <p:ph type="dt" sz="half" idx="10"/>
          </p:nvPr>
        </p:nvSpPr>
        <p:spPr/>
        <p:txBody>
          <a:bodyPr/>
          <a:lstStyle/>
          <a:p>
            <a:r>
              <a:rPr lang="en-US" dirty="0" smtClean="0"/>
              <a:t>Kevin T. Blake, Ph.D., P.L.C.                      All Rights Reserved</a:t>
            </a:r>
            <a:endParaRPr lang="en-US" dirty="0"/>
          </a:p>
        </p:txBody>
      </p:sp>
      <p:sp>
        <p:nvSpPr>
          <p:cNvPr id="3" name="Footer Placeholder 2"/>
          <p:cNvSpPr>
            <a:spLocks noGrp="1"/>
          </p:cNvSpPr>
          <p:nvPr>
            <p:ph type="ftr" sz="quarter" idx="11"/>
          </p:nvPr>
        </p:nvSpPr>
        <p:spPr/>
        <p:txBody>
          <a:bodyPr/>
          <a:lstStyle/>
          <a:p>
            <a:r>
              <a:rPr lang="en-US" dirty="0" smtClean="0"/>
              <a:t>www.drkevintblake.com</a:t>
            </a:r>
            <a:endParaRPr lang="en-US" dirty="0"/>
          </a:p>
        </p:txBody>
      </p:sp>
      <p:sp>
        <p:nvSpPr>
          <p:cNvPr id="4" name="Slide Number Placeholder 3"/>
          <p:cNvSpPr>
            <a:spLocks noGrp="1"/>
          </p:cNvSpPr>
          <p:nvPr>
            <p:ph type="sldNum" sz="quarter" idx="12"/>
          </p:nvPr>
        </p:nvSpPr>
        <p:spPr/>
        <p:txBody>
          <a:bodyPr/>
          <a:lstStyle/>
          <a:p>
            <a:fld id="{EB53B807-8B86-44DA-85E6-9DFD1927DA4E}" type="slidenum">
              <a:rPr lang="en-US" smtClean="0"/>
              <a:pPr/>
              <a:t>99</a:t>
            </a:fld>
            <a:endParaRPr lang="en-US" dirty="0"/>
          </a:p>
        </p:txBody>
      </p:sp>
    </p:spTree>
    <p:extLst>
      <p:ext uri="{BB962C8B-B14F-4D97-AF65-F5344CB8AC3E}">
        <p14:creationId xmlns:p14="http://schemas.microsoft.com/office/powerpoint/2010/main" val="3188698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7171</Words>
  <Application>Microsoft Office PowerPoint</Application>
  <PresentationFormat>Widescreen</PresentationFormat>
  <Paragraphs>1076</Paragraphs>
  <Slides>110</Slides>
  <Notes>88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110</vt:i4>
      </vt:variant>
    </vt:vector>
  </HeadingPairs>
  <TitlesOfParts>
    <vt:vector size="117" baseType="lpstr">
      <vt:lpstr>Arial</vt:lpstr>
      <vt:lpstr>Arial Black</vt:lpstr>
      <vt:lpstr>Calibri</vt:lpstr>
      <vt:lpstr>Calibri Light</vt:lpstr>
      <vt:lpstr>Wingdings</vt:lpstr>
      <vt:lpstr>Office Theme</vt:lpstr>
      <vt:lpstr>Chart</vt:lpstr>
      <vt:lpstr>2016 AD/HD,  Inattentive Type   &amp;  Sluggish Cognitive Tempo (SCT) </vt:lpstr>
      <vt:lpstr>The Four Types of AD/HD in DSM-IV, TR</vt:lpstr>
      <vt:lpstr>DSM-IV, TR ADHD Subtypes (Continued)</vt:lpstr>
      <vt:lpstr>2011 DSM-5 AD/HD Changes </vt:lpstr>
      <vt:lpstr>2011 DSM-5 ADHD Changes</vt:lpstr>
      <vt:lpstr>DSM-5 AD/HD  as of May 1, 2012</vt:lpstr>
      <vt:lpstr>DSM-5 AD/HD  as of May 1, 2012</vt:lpstr>
      <vt:lpstr>Inattentive AD/HD? </vt:lpstr>
      <vt:lpstr>PowerPoint Presentation</vt:lpstr>
      <vt:lpstr>PowerPoint Presentation</vt:lpstr>
      <vt:lpstr>PowerPoint Presentation</vt:lpstr>
      <vt:lpstr>Inattentive AD/HD (Continued)</vt:lpstr>
      <vt:lpstr>Brown Appears to Change his Opinion on SCT</vt:lpstr>
      <vt:lpstr>Inattentive Type AD/HD= “Sluggish Cognitive Tempo”.</vt:lpstr>
      <vt:lpstr>Sluggish Cognitive Tempo (Continued)</vt:lpstr>
      <vt:lpstr>Sluggish Cognitive Tempo (Continued)</vt:lpstr>
      <vt:lpstr>McBurnett (Continued)</vt:lpstr>
      <vt:lpstr>McBurnett (Continued)</vt:lpstr>
      <vt:lpstr>PowerPoint Presentation</vt:lpstr>
      <vt:lpstr>Barkley On Sluggish Cognitive Tempo (SCT)</vt:lpstr>
      <vt:lpstr>Barkley On Sluggish Cognitive Tempo (SCT)</vt:lpstr>
      <vt:lpstr>Barkley On SCT</vt:lpstr>
      <vt:lpstr>Differing Age of Onset with Inattentive Type</vt:lpstr>
      <vt:lpstr>Prevalence of the Inattentive Type</vt:lpstr>
      <vt:lpstr>Gender Ratio and the Inattentive Type</vt:lpstr>
      <vt:lpstr>Causes of SCT</vt:lpstr>
      <vt:lpstr>The Two Dimensions of SCT</vt:lpstr>
      <vt:lpstr>SCT Age of Onset</vt:lpstr>
      <vt:lpstr>Processing Speed: SCT Vs ADHD</vt:lpstr>
      <vt:lpstr>Executive Function and SCT</vt:lpstr>
      <vt:lpstr>Adults with SCT &amp; Impairment</vt:lpstr>
      <vt:lpstr>Conclusion for Prevalence</vt:lpstr>
      <vt:lpstr>PowerPoint Presentation</vt:lpstr>
      <vt:lpstr>PowerPoint Presentation</vt:lpstr>
      <vt:lpstr>Crossovers?</vt:lpstr>
      <vt:lpstr>PowerPoint Presentation</vt:lpstr>
      <vt:lpstr>PowerPoint Presentation</vt:lpstr>
      <vt:lpstr>CHADD Conference November, 2012</vt:lpstr>
      <vt:lpstr>CHADD Conference 2012</vt:lpstr>
      <vt:lpstr>CHADD Conference, 2012</vt:lpstr>
      <vt:lpstr>CHADD Conference, 2012</vt:lpstr>
      <vt:lpstr>Joel Nigg on the Inattentive Type </vt:lpstr>
      <vt:lpstr>Subtyping AD/HD</vt:lpstr>
      <vt:lpstr>The NIH and NIMH Reject the DSM-5</vt:lpstr>
      <vt:lpstr>NIMH-Research Domain Criteria (RDoC)</vt:lpstr>
      <vt:lpstr>NIMH-Research Domain Criteria (RDoC)</vt:lpstr>
      <vt:lpstr>Reference</vt:lpstr>
      <vt:lpstr>Comorbidities</vt:lpstr>
      <vt:lpstr>Major Depression and AD/HD</vt:lpstr>
      <vt:lpstr>Generalized Anxiety Disorder</vt:lpstr>
      <vt:lpstr>SCT Vs. Inattentive Presentation AD/HD in Chilean Children</vt:lpstr>
      <vt:lpstr>SCT in College Students</vt:lpstr>
      <vt:lpstr>Barkley Responds to the Research in The Previous Slide</vt:lpstr>
      <vt:lpstr>Avoidant Disorder</vt:lpstr>
      <vt:lpstr>AD/HD &amp; Social Anxiety Disorder</vt:lpstr>
      <vt:lpstr>AD/HD and Learning Disorders</vt:lpstr>
      <vt:lpstr>AD/HD and Learning Disorders</vt:lpstr>
      <vt:lpstr>AD/HD and Learning Disorders</vt:lpstr>
      <vt:lpstr>SCT and Facial Expressions</vt:lpstr>
      <vt:lpstr>Inattentive ADHD and Dyslexia</vt:lpstr>
      <vt:lpstr>AD/HD and Central Auditory Processing Disorder</vt:lpstr>
      <vt:lpstr>PowerPoint Presentation</vt:lpstr>
      <vt:lpstr>Sleepiness, SCT, &amp; ADHD</vt:lpstr>
      <vt:lpstr>Sleep and Sluggish Cognitive Tempo</vt:lpstr>
      <vt:lpstr>Seasonal Variations of AD/HD Symptoms</vt:lpstr>
      <vt:lpstr>Genetics</vt:lpstr>
      <vt:lpstr>The Genetics of the Inattentive Type</vt:lpstr>
      <vt:lpstr>Causes of SCT (Continued)</vt:lpstr>
      <vt:lpstr>Inattentive Genetics (Continued)</vt:lpstr>
      <vt:lpstr>Neurology</vt:lpstr>
      <vt:lpstr>Etiology of SCT</vt:lpstr>
      <vt:lpstr>Etiology of SCT</vt:lpstr>
      <vt:lpstr>Possible Etiology of SCT</vt:lpstr>
      <vt:lpstr>Possible Etiology of SCT</vt:lpstr>
      <vt:lpstr>Neuropsychological  Symptoms of SCT</vt:lpstr>
      <vt:lpstr>Neuropsychological  Symptoms of SCT </vt:lpstr>
      <vt:lpstr>CHADD Conference, Martha Denckla, and Sluggish Cognitive Tempo</vt:lpstr>
      <vt:lpstr>First Brain Imagery Study Of Sluggish Cognitive Tempo</vt:lpstr>
      <vt:lpstr>Other Possible Causes</vt:lpstr>
      <vt:lpstr>Low Birth Weight and Sluggish Cognitive Tempo</vt:lpstr>
      <vt:lpstr>Causes of SCT(Continued)</vt:lpstr>
      <vt:lpstr>SCT</vt:lpstr>
      <vt:lpstr>Causes of SCT(Continued)</vt:lpstr>
      <vt:lpstr>Sleepiness, SCT, &amp; ADHD</vt:lpstr>
      <vt:lpstr>Sleep and Sluggish Cognitive Tempo</vt:lpstr>
      <vt:lpstr>SCT and Anxiety</vt:lpstr>
      <vt:lpstr>Causes of SCT (Continued)</vt:lpstr>
      <vt:lpstr>Pathological Mind Wandering</vt:lpstr>
      <vt:lpstr>Pathological Mind Wandering (Continued)</vt:lpstr>
      <vt:lpstr>Experienced Meditators, Mind Wandering and Neurophysiology</vt:lpstr>
      <vt:lpstr>Experienced Meditators, Mind Wandering and Neurophysiology (Continued)</vt:lpstr>
      <vt:lpstr>Mind Wandering &amp; AD/HD</vt:lpstr>
      <vt:lpstr>Treatments</vt:lpstr>
      <vt:lpstr>PowerPoint Presentation</vt:lpstr>
      <vt:lpstr>AD/HD Response Rate to Stimulant Titration</vt:lpstr>
      <vt:lpstr>PowerPoint Presentation</vt:lpstr>
      <vt:lpstr>PowerPoint Presentation</vt:lpstr>
      <vt:lpstr>PowerPoint Presentation</vt:lpstr>
      <vt:lpstr>Modafinil Side Effects</vt:lpstr>
      <vt:lpstr>PowerPoint Presentation</vt:lpstr>
      <vt:lpstr>Accommodating SCT in School</vt:lpstr>
      <vt:lpstr>Accommodating SCT in School</vt:lpstr>
      <vt:lpstr>New Treatments for SCT</vt:lpstr>
      <vt:lpstr>Barkley Responds to the Research in The Previous Slide</vt:lpstr>
      <vt:lpstr>SCT is NOT new!</vt:lpstr>
      <vt:lpstr>Crichton Syndrome</vt:lpstr>
      <vt:lpstr>Crichton Syndrome</vt:lpstr>
      <vt:lpstr>New Articles on “Crichton Syndrome”</vt:lpstr>
      <vt:lpstr>SCT and DSM-5 </vt:lpstr>
      <vt:lpstr>In Reality…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AD/HD,  Inattentive Type   &amp;  Sluggish Cognitive Tempo (SCT)</dc:title>
  <dc:creator>Kevin Blake</dc:creator>
  <cp:lastModifiedBy>Kevin Blake</cp:lastModifiedBy>
  <cp:revision>19</cp:revision>
  <dcterms:created xsi:type="dcterms:W3CDTF">2016-06-19T21:35:58Z</dcterms:created>
  <dcterms:modified xsi:type="dcterms:W3CDTF">2016-08-11T14:57:42Z</dcterms:modified>
</cp:coreProperties>
</file>